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7" r:id="rId17"/>
    <p:sldId id="278" r:id="rId18"/>
    <p:sldId id="279" r:id="rId19"/>
  </p:sldIdLst>
  <p:sldSz cx="18288000" cy="10287000"/>
  <p:notesSz cx="6858000" cy="9144000"/>
  <p:embeddedFontLst>
    <p:embeddedFont>
      <p:font typeface="Poppins" pitchFamily="2" charset="77"/>
      <p:regular r:id="rId20"/>
      <p:bold r:id="rId21"/>
      <p:italic r:id="rId22"/>
      <p:boldItalic r:id="rId23"/>
    </p:embeddedFont>
    <p:embeddedFont>
      <p:font typeface="Poppins Bold" pitchFamily="2" charset="77"/>
      <p:regular r:id="rId24"/>
      <p:bold r:id="rId25"/>
    </p:embeddedFont>
    <p:embeddedFont>
      <p:font typeface="Poppins Bold Italics" pitchFamily="2" charset="77"/>
      <p:regular r:id="rId26"/>
      <p:bold r:id="rId27"/>
      <p:italic r:id="rId28"/>
      <p:boldItalic r:id="rId29"/>
    </p:embeddedFont>
    <p:embeddedFont>
      <p:font typeface="Poppins Italics" pitchFamily="2" charset="77"/>
      <p:regular r:id="rId30"/>
      <p: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67" autoAdjust="0"/>
  </p:normalViewPr>
  <p:slideViewPr>
    <p:cSldViewPr>
      <p:cViewPr varScale="1">
        <p:scale>
          <a:sx n="69" d="100"/>
          <a:sy n="69" d="100"/>
        </p:scale>
        <p:origin x="92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28952" y="992158"/>
            <a:ext cx="15300970" cy="2573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64"/>
              </a:lnSpc>
            </a:pPr>
            <a:r>
              <a:rPr lang="en-US" sz="14331" b="1">
                <a:solidFill>
                  <a:srgbClr val="B1D5EF"/>
                </a:solidFill>
                <a:latin typeface="Poppins Bold"/>
                <a:ea typeface="Poppins Bold"/>
                <a:cs typeface="Poppins Bold"/>
                <a:sym typeface="Poppins Bold"/>
              </a:rPr>
              <a:t>CITI BIKE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318185"/>
            <a:ext cx="7925627" cy="669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37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 Lyft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948601" y="8869637"/>
            <a:ext cx="1024975" cy="1024975"/>
            <a:chOff x="0" y="0"/>
            <a:chExt cx="14840029" cy="14840029"/>
          </a:xfrm>
        </p:grpSpPr>
        <p:sp>
          <p:nvSpPr>
            <p:cNvPr id="6" name="Freeform 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E37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091194" y="9010910"/>
            <a:ext cx="1024975" cy="1024975"/>
            <a:chOff x="0" y="0"/>
            <a:chExt cx="14840029" cy="14840029"/>
          </a:xfrm>
        </p:grpSpPr>
        <p:sp>
          <p:nvSpPr>
            <p:cNvPr id="4" name="Freeform 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E37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236771" y="3397356"/>
            <a:ext cx="17517281" cy="2277246"/>
          </a:xfrm>
          <a:custGeom>
            <a:avLst/>
            <a:gdLst/>
            <a:ahLst/>
            <a:cxnLst/>
            <a:rect l="l" t="t" r="r" b="b"/>
            <a:pathLst>
              <a:path w="17517281" h="2277246">
                <a:moveTo>
                  <a:pt x="0" y="0"/>
                </a:moveTo>
                <a:lnTo>
                  <a:pt x="17517281" y="0"/>
                </a:lnTo>
                <a:lnTo>
                  <a:pt x="17517281" y="2277247"/>
                </a:lnTo>
                <a:lnTo>
                  <a:pt x="0" y="2277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36771" y="6603717"/>
            <a:ext cx="17517281" cy="1883108"/>
          </a:xfrm>
          <a:custGeom>
            <a:avLst/>
            <a:gdLst/>
            <a:ahLst/>
            <a:cxnLst/>
            <a:rect l="l" t="t" r="r" b="b"/>
            <a:pathLst>
              <a:path w="17517281" h="1883108">
                <a:moveTo>
                  <a:pt x="0" y="0"/>
                </a:moveTo>
                <a:lnTo>
                  <a:pt x="17517281" y="0"/>
                </a:lnTo>
                <a:lnTo>
                  <a:pt x="17517281" y="1883108"/>
                </a:lnTo>
                <a:lnTo>
                  <a:pt x="0" y="1883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8329" y="303006"/>
            <a:ext cx="14310695" cy="165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FINANCIAL INSIGHTS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8329" y="1802875"/>
            <a:ext cx="9041030" cy="992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51"/>
              </a:lnSpc>
            </a:pPr>
            <a:r>
              <a:rPr lang="en-US" sz="55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COST BREAKDOWN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6948601" y="8888687"/>
            <a:ext cx="1024975" cy="1024975"/>
            <a:chOff x="0" y="0"/>
            <a:chExt cx="14840029" cy="14840029"/>
          </a:xfrm>
        </p:grpSpPr>
        <p:sp>
          <p:nvSpPr>
            <p:cNvPr id="4" name="Freeform 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E37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06001" y="819150"/>
            <a:ext cx="14320806" cy="135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96"/>
              </a:lnSpc>
            </a:pPr>
            <a:r>
              <a:rPr lang="en-US" sz="756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CITI BIKE MARKETING</a:t>
            </a:r>
          </a:p>
        </p:txBody>
      </p:sp>
      <p:sp>
        <p:nvSpPr>
          <p:cNvPr id="8" name="Freeform 8"/>
          <p:cNvSpPr/>
          <p:nvPr/>
        </p:nvSpPr>
        <p:spPr>
          <a:xfrm>
            <a:off x="11557907" y="1366957"/>
            <a:ext cx="5552966" cy="7553086"/>
          </a:xfrm>
          <a:custGeom>
            <a:avLst/>
            <a:gdLst/>
            <a:ahLst/>
            <a:cxnLst/>
            <a:rect l="l" t="t" r="r" b="b"/>
            <a:pathLst>
              <a:path w="5552966" h="7553086">
                <a:moveTo>
                  <a:pt x="0" y="0"/>
                </a:moveTo>
                <a:lnTo>
                  <a:pt x="5552966" y="0"/>
                </a:lnTo>
                <a:lnTo>
                  <a:pt x="5552966" y="7553086"/>
                </a:lnTo>
                <a:lnTo>
                  <a:pt x="0" y="7553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64" t="-14811" r="-7964" b="-131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722547" y="5502995"/>
            <a:ext cx="470635" cy="178253"/>
          </a:xfrm>
          <a:custGeom>
            <a:avLst/>
            <a:gdLst/>
            <a:ahLst/>
            <a:cxnLst/>
            <a:rect l="l" t="t" r="r" b="b"/>
            <a:pathLst>
              <a:path w="470635" h="178253">
                <a:moveTo>
                  <a:pt x="0" y="0"/>
                </a:moveTo>
                <a:lnTo>
                  <a:pt x="470635" y="0"/>
                </a:lnTo>
                <a:lnTo>
                  <a:pt x="470635" y="178252"/>
                </a:lnTo>
                <a:lnTo>
                  <a:pt x="0" y="1782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2315783"/>
            <a:ext cx="9990761" cy="373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4"/>
              </a:lnSpc>
            </a:pPr>
            <a:r>
              <a:rPr lang="en-US" sz="418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Leveraging our motto:</a:t>
            </a:r>
          </a:p>
          <a:p>
            <a:pPr marL="902891" lvl="1" indent="-451445" algn="l">
              <a:lnSpc>
                <a:spcPts val="5854"/>
              </a:lnSpc>
              <a:buFont typeface="Arial"/>
              <a:buChar char="•"/>
            </a:pPr>
            <a:r>
              <a:rPr lang="en-US" sz="4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Post flyers around the city</a:t>
            </a:r>
          </a:p>
          <a:p>
            <a:pPr marL="902891" lvl="1" indent="-451445" algn="l">
              <a:lnSpc>
                <a:spcPts val="5854"/>
              </a:lnSpc>
              <a:buFont typeface="Arial"/>
              <a:buChar char="•"/>
            </a:pPr>
            <a:r>
              <a:rPr lang="en-US" sz="4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Promote: Summer</a:t>
            </a:r>
          </a:p>
          <a:p>
            <a:pPr marL="902891" lvl="1" indent="-451445" algn="l">
              <a:lnSpc>
                <a:spcPts val="5854"/>
              </a:lnSpc>
              <a:buFont typeface="Arial"/>
              <a:buChar char="•"/>
            </a:pPr>
            <a:r>
              <a:rPr lang="en-US" sz="4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Highlights incentive program</a:t>
            </a:r>
          </a:p>
          <a:p>
            <a:pPr marL="902891" lvl="1" indent="-451445" algn="l">
              <a:lnSpc>
                <a:spcPts val="5854"/>
              </a:lnSpc>
              <a:buFont typeface="Arial"/>
              <a:buChar char="•"/>
            </a:pPr>
            <a:r>
              <a:rPr lang="en-US" sz="41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Integrate in social media </a:t>
            </a:r>
          </a:p>
        </p:txBody>
      </p:sp>
      <p:sp>
        <p:nvSpPr>
          <p:cNvPr id="11" name="Freeform 11"/>
          <p:cNvSpPr/>
          <p:nvPr/>
        </p:nvSpPr>
        <p:spPr>
          <a:xfrm rot="-3498874">
            <a:off x="14271945" y="5455369"/>
            <a:ext cx="537308" cy="203505"/>
          </a:xfrm>
          <a:custGeom>
            <a:avLst/>
            <a:gdLst/>
            <a:ahLst/>
            <a:cxnLst/>
            <a:rect l="l" t="t" r="r" b="b"/>
            <a:pathLst>
              <a:path w="537308" h="203505">
                <a:moveTo>
                  <a:pt x="0" y="0"/>
                </a:moveTo>
                <a:lnTo>
                  <a:pt x="537308" y="0"/>
                </a:lnTo>
                <a:lnTo>
                  <a:pt x="537308" y="203505"/>
                </a:lnTo>
                <a:lnTo>
                  <a:pt x="0" y="203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6958126" y="8888687"/>
            <a:ext cx="1024975" cy="1024975"/>
            <a:chOff x="0" y="0"/>
            <a:chExt cx="14840029" cy="14840029"/>
          </a:xfrm>
        </p:grpSpPr>
        <p:sp>
          <p:nvSpPr>
            <p:cNvPr id="4" name="Freeform 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E37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5507" y="445679"/>
            <a:ext cx="18102493" cy="270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6"/>
              </a:lnSpc>
            </a:pPr>
            <a:r>
              <a:rPr lang="en-US" sz="756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PARALLEL &amp; SUPPORTING TECHNOLOGIES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07550" y="3497196"/>
            <a:ext cx="4330303" cy="6416467"/>
            <a:chOff x="0" y="0"/>
            <a:chExt cx="1553952" cy="23025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3952" cy="2302582"/>
            </a:xfrm>
            <a:custGeom>
              <a:avLst/>
              <a:gdLst/>
              <a:ahLst/>
              <a:cxnLst/>
              <a:rect l="l" t="t" r="r" b="b"/>
              <a:pathLst>
                <a:path w="1553952" h="2302582">
                  <a:moveTo>
                    <a:pt x="91180" y="0"/>
                  </a:moveTo>
                  <a:lnTo>
                    <a:pt x="1462771" y="0"/>
                  </a:lnTo>
                  <a:cubicBezTo>
                    <a:pt x="1486954" y="0"/>
                    <a:pt x="1510146" y="9606"/>
                    <a:pt x="1527246" y="26706"/>
                  </a:cubicBezTo>
                  <a:cubicBezTo>
                    <a:pt x="1544345" y="43806"/>
                    <a:pt x="1553952" y="66998"/>
                    <a:pt x="1553952" y="91180"/>
                  </a:cubicBezTo>
                  <a:lnTo>
                    <a:pt x="1553952" y="2211402"/>
                  </a:lnTo>
                  <a:cubicBezTo>
                    <a:pt x="1553952" y="2261760"/>
                    <a:pt x="1513129" y="2302582"/>
                    <a:pt x="1462771" y="2302582"/>
                  </a:cubicBezTo>
                  <a:lnTo>
                    <a:pt x="91180" y="2302582"/>
                  </a:lnTo>
                  <a:cubicBezTo>
                    <a:pt x="66998" y="2302582"/>
                    <a:pt x="43806" y="2292976"/>
                    <a:pt x="26706" y="2275876"/>
                  </a:cubicBezTo>
                  <a:cubicBezTo>
                    <a:pt x="9606" y="2258777"/>
                    <a:pt x="0" y="2235585"/>
                    <a:pt x="0" y="2211402"/>
                  </a:cubicBezTo>
                  <a:lnTo>
                    <a:pt x="0" y="91180"/>
                  </a:lnTo>
                  <a:cubicBezTo>
                    <a:pt x="0" y="66998"/>
                    <a:pt x="9606" y="43806"/>
                    <a:pt x="26706" y="26706"/>
                  </a:cubicBezTo>
                  <a:cubicBezTo>
                    <a:pt x="43806" y="9606"/>
                    <a:pt x="66998" y="0"/>
                    <a:pt x="91180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553952" cy="2359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78849" y="3497196"/>
            <a:ext cx="4330303" cy="6416467"/>
            <a:chOff x="0" y="0"/>
            <a:chExt cx="1553952" cy="23025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3952" cy="2302582"/>
            </a:xfrm>
            <a:custGeom>
              <a:avLst/>
              <a:gdLst/>
              <a:ahLst/>
              <a:cxnLst/>
              <a:rect l="l" t="t" r="r" b="b"/>
              <a:pathLst>
                <a:path w="1553952" h="2302582">
                  <a:moveTo>
                    <a:pt x="91180" y="0"/>
                  </a:moveTo>
                  <a:lnTo>
                    <a:pt x="1462771" y="0"/>
                  </a:lnTo>
                  <a:cubicBezTo>
                    <a:pt x="1486954" y="0"/>
                    <a:pt x="1510146" y="9606"/>
                    <a:pt x="1527246" y="26706"/>
                  </a:cubicBezTo>
                  <a:cubicBezTo>
                    <a:pt x="1544345" y="43806"/>
                    <a:pt x="1553952" y="66998"/>
                    <a:pt x="1553952" y="91180"/>
                  </a:cubicBezTo>
                  <a:lnTo>
                    <a:pt x="1553952" y="2211402"/>
                  </a:lnTo>
                  <a:cubicBezTo>
                    <a:pt x="1553952" y="2261760"/>
                    <a:pt x="1513129" y="2302582"/>
                    <a:pt x="1462771" y="2302582"/>
                  </a:cubicBezTo>
                  <a:lnTo>
                    <a:pt x="91180" y="2302582"/>
                  </a:lnTo>
                  <a:cubicBezTo>
                    <a:pt x="66998" y="2302582"/>
                    <a:pt x="43806" y="2292976"/>
                    <a:pt x="26706" y="2275876"/>
                  </a:cubicBezTo>
                  <a:cubicBezTo>
                    <a:pt x="9606" y="2258777"/>
                    <a:pt x="0" y="2235585"/>
                    <a:pt x="0" y="2211402"/>
                  </a:cubicBezTo>
                  <a:lnTo>
                    <a:pt x="0" y="91180"/>
                  </a:lnTo>
                  <a:cubicBezTo>
                    <a:pt x="0" y="66998"/>
                    <a:pt x="9606" y="43806"/>
                    <a:pt x="26706" y="26706"/>
                  </a:cubicBezTo>
                  <a:cubicBezTo>
                    <a:pt x="43806" y="9606"/>
                    <a:pt x="66998" y="0"/>
                    <a:pt x="91180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553952" cy="2359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850147" y="3497196"/>
            <a:ext cx="4330303" cy="6416467"/>
            <a:chOff x="0" y="0"/>
            <a:chExt cx="1553952" cy="23025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53952" cy="2302582"/>
            </a:xfrm>
            <a:custGeom>
              <a:avLst/>
              <a:gdLst/>
              <a:ahLst/>
              <a:cxnLst/>
              <a:rect l="l" t="t" r="r" b="b"/>
              <a:pathLst>
                <a:path w="1553952" h="2302582">
                  <a:moveTo>
                    <a:pt x="91180" y="0"/>
                  </a:moveTo>
                  <a:lnTo>
                    <a:pt x="1462771" y="0"/>
                  </a:lnTo>
                  <a:cubicBezTo>
                    <a:pt x="1486954" y="0"/>
                    <a:pt x="1510146" y="9606"/>
                    <a:pt x="1527246" y="26706"/>
                  </a:cubicBezTo>
                  <a:cubicBezTo>
                    <a:pt x="1544345" y="43806"/>
                    <a:pt x="1553952" y="66998"/>
                    <a:pt x="1553952" y="91180"/>
                  </a:cubicBezTo>
                  <a:lnTo>
                    <a:pt x="1553952" y="2211402"/>
                  </a:lnTo>
                  <a:cubicBezTo>
                    <a:pt x="1553952" y="2261760"/>
                    <a:pt x="1513129" y="2302582"/>
                    <a:pt x="1462771" y="2302582"/>
                  </a:cubicBezTo>
                  <a:lnTo>
                    <a:pt x="91180" y="2302582"/>
                  </a:lnTo>
                  <a:cubicBezTo>
                    <a:pt x="66998" y="2302582"/>
                    <a:pt x="43806" y="2292976"/>
                    <a:pt x="26706" y="2275876"/>
                  </a:cubicBezTo>
                  <a:cubicBezTo>
                    <a:pt x="9606" y="2258777"/>
                    <a:pt x="0" y="2235585"/>
                    <a:pt x="0" y="2211402"/>
                  </a:cubicBezTo>
                  <a:lnTo>
                    <a:pt x="0" y="91180"/>
                  </a:lnTo>
                  <a:cubicBezTo>
                    <a:pt x="0" y="66998"/>
                    <a:pt x="9606" y="43806"/>
                    <a:pt x="26706" y="26706"/>
                  </a:cubicBezTo>
                  <a:cubicBezTo>
                    <a:pt x="43806" y="9606"/>
                    <a:pt x="66998" y="0"/>
                    <a:pt x="91180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553952" cy="2359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3706891" y="7962949"/>
            <a:ext cx="997682" cy="1698182"/>
          </a:xfrm>
          <a:custGeom>
            <a:avLst/>
            <a:gdLst/>
            <a:ahLst/>
            <a:cxnLst/>
            <a:rect l="l" t="t" r="r" b="b"/>
            <a:pathLst>
              <a:path w="997682" h="1698182">
                <a:moveTo>
                  <a:pt x="0" y="0"/>
                </a:moveTo>
                <a:lnTo>
                  <a:pt x="997682" y="0"/>
                </a:lnTo>
                <a:lnTo>
                  <a:pt x="997682" y="1698182"/>
                </a:lnTo>
                <a:lnTo>
                  <a:pt x="0" y="1698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388030" y="7826753"/>
            <a:ext cx="1511966" cy="1970572"/>
          </a:xfrm>
          <a:custGeom>
            <a:avLst/>
            <a:gdLst/>
            <a:ahLst/>
            <a:cxnLst/>
            <a:rect l="l" t="t" r="r" b="b"/>
            <a:pathLst>
              <a:path w="1511966" h="1970572">
                <a:moveTo>
                  <a:pt x="0" y="0"/>
                </a:moveTo>
                <a:lnTo>
                  <a:pt x="1511966" y="0"/>
                </a:lnTo>
                <a:lnTo>
                  <a:pt x="1511966" y="1970573"/>
                </a:lnTo>
                <a:lnTo>
                  <a:pt x="0" y="19705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2781629" y="7990714"/>
            <a:ext cx="2467339" cy="1642652"/>
          </a:xfrm>
          <a:custGeom>
            <a:avLst/>
            <a:gdLst/>
            <a:ahLst/>
            <a:cxnLst/>
            <a:rect l="l" t="t" r="r" b="b"/>
            <a:pathLst>
              <a:path w="2467339" h="1642652">
                <a:moveTo>
                  <a:pt x="0" y="0"/>
                </a:moveTo>
                <a:lnTo>
                  <a:pt x="2467339" y="0"/>
                </a:lnTo>
                <a:lnTo>
                  <a:pt x="2467339" y="1642652"/>
                </a:lnTo>
                <a:lnTo>
                  <a:pt x="0" y="16426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7526" r="-4154" b="-189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2222014" y="4811883"/>
            <a:ext cx="3967436" cy="283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4975" lvl="1" indent="-267487" algn="l">
              <a:lnSpc>
                <a:spcPts val="3716"/>
              </a:lnSpc>
              <a:buFont typeface="Arial"/>
              <a:buChar char="•"/>
            </a:pPr>
            <a:r>
              <a:rPr lang="en-US" sz="2477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Reduces overcrowding</a:t>
            </a:r>
          </a:p>
          <a:p>
            <a:pPr marL="534975" lvl="1" indent="-267487" algn="l">
              <a:lnSpc>
                <a:spcPts val="3716"/>
              </a:lnSpc>
              <a:buFont typeface="Arial"/>
              <a:buChar char="•"/>
            </a:pPr>
            <a:r>
              <a:rPr lang="en-US" sz="2477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Lowers maintenance costs</a:t>
            </a:r>
          </a:p>
          <a:p>
            <a:pPr marL="534975" lvl="1" indent="-267487" algn="l">
              <a:lnSpc>
                <a:spcPts val="3716"/>
              </a:lnSpc>
              <a:buFont typeface="Arial"/>
              <a:buChar char="•"/>
            </a:pPr>
            <a:r>
              <a:rPr lang="en-US" sz="2477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Improves user experience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78861" y="4624751"/>
            <a:ext cx="4330303" cy="2577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904" lvl="1" indent="-291952" algn="l">
              <a:lnSpc>
                <a:spcPts val="4056"/>
              </a:lnSpc>
              <a:buFont typeface="Arial"/>
              <a:buChar char="•"/>
            </a:pPr>
            <a:r>
              <a:rPr lang="en-US" sz="2704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Increases user engagement &amp; retention</a:t>
            </a:r>
          </a:p>
          <a:p>
            <a:pPr marL="583904" lvl="1" indent="-291952" algn="l">
              <a:lnSpc>
                <a:spcPts val="4056"/>
              </a:lnSpc>
              <a:buFont typeface="Arial"/>
              <a:buChar char="•"/>
            </a:pPr>
            <a:r>
              <a:rPr lang="en-US" sz="2704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Reduces manual redistribution costs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50134" y="4624751"/>
            <a:ext cx="4330303" cy="2577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904" lvl="1" indent="-291952" algn="l">
              <a:lnSpc>
                <a:spcPts val="4056"/>
              </a:lnSpc>
              <a:buFont typeface="Arial"/>
              <a:buChar char="•"/>
            </a:pPr>
            <a:r>
              <a:rPr lang="en-US" sz="2704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Keeps more bikes operational</a:t>
            </a:r>
          </a:p>
          <a:p>
            <a:pPr marL="583904" lvl="1" indent="-291952" algn="l">
              <a:lnSpc>
                <a:spcPts val="4056"/>
              </a:lnSpc>
              <a:buFont typeface="Arial"/>
              <a:buChar char="•"/>
            </a:pPr>
            <a:r>
              <a:rPr lang="en-US" sz="2704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Reduces labor costs </a:t>
            </a:r>
          </a:p>
          <a:p>
            <a:pPr marL="583904" lvl="1" indent="-291952" algn="l">
              <a:lnSpc>
                <a:spcPts val="4056"/>
              </a:lnSpc>
              <a:buFont typeface="Arial"/>
              <a:buChar char="•"/>
            </a:pPr>
            <a:r>
              <a:rPr lang="en-US" sz="2704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Lowers downtime for e-bikes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84740" y="3811524"/>
            <a:ext cx="3975923" cy="918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49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Smart Docking &amp; Predictive Maintenance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07178" y="3860332"/>
            <a:ext cx="3749869" cy="48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6"/>
              </a:lnSpc>
            </a:pPr>
            <a:r>
              <a:rPr lang="en-US" sz="2704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Rewards System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17142" y="3860332"/>
            <a:ext cx="4196313" cy="48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6"/>
              </a:lnSpc>
            </a:pPr>
            <a:r>
              <a:rPr lang="en-US" sz="2704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Advanced E-Bike Fleet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38769" y="1717542"/>
            <a:ext cx="15609832" cy="218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76"/>
              </a:lnSpc>
            </a:pPr>
            <a:r>
              <a:rPr lang="en-US" sz="726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TECH COMPONENT</a:t>
            </a:r>
          </a:p>
          <a:p>
            <a:pPr algn="l">
              <a:lnSpc>
                <a:spcPts val="6676"/>
              </a:lnSpc>
            </a:pPr>
            <a:r>
              <a:rPr lang="en-US" sz="47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STATION REBALANCING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38769" y="5724889"/>
            <a:ext cx="5672901" cy="3409695"/>
            <a:chOff x="0" y="0"/>
            <a:chExt cx="1835238" cy="11030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35238" cy="1103069"/>
            </a:xfrm>
            <a:custGeom>
              <a:avLst/>
              <a:gdLst/>
              <a:ahLst/>
              <a:cxnLst/>
              <a:rect l="l" t="t" r="r" b="b"/>
              <a:pathLst>
                <a:path w="1835238" h="1103069">
                  <a:moveTo>
                    <a:pt x="69601" y="0"/>
                  </a:moveTo>
                  <a:lnTo>
                    <a:pt x="1765637" y="0"/>
                  </a:lnTo>
                  <a:cubicBezTo>
                    <a:pt x="1804076" y="0"/>
                    <a:pt x="1835238" y="31161"/>
                    <a:pt x="1835238" y="69601"/>
                  </a:cubicBezTo>
                  <a:lnTo>
                    <a:pt x="1835238" y="1033468"/>
                  </a:lnTo>
                  <a:cubicBezTo>
                    <a:pt x="1835238" y="1071907"/>
                    <a:pt x="1804076" y="1103069"/>
                    <a:pt x="1765637" y="1103069"/>
                  </a:cubicBezTo>
                  <a:lnTo>
                    <a:pt x="69601" y="1103069"/>
                  </a:lnTo>
                  <a:cubicBezTo>
                    <a:pt x="31161" y="1103069"/>
                    <a:pt x="0" y="1071907"/>
                    <a:pt x="0" y="1033468"/>
                  </a:cubicBezTo>
                  <a:lnTo>
                    <a:pt x="0" y="69601"/>
                  </a:lnTo>
                  <a:cubicBezTo>
                    <a:pt x="0" y="31161"/>
                    <a:pt x="31161" y="0"/>
                    <a:pt x="69601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35238" cy="1160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1619" y="6136478"/>
            <a:ext cx="5557606" cy="251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9"/>
              </a:lnSpc>
            </a:pPr>
            <a:r>
              <a:rPr lang="en-US" sz="2871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Reward System: </a:t>
            </a:r>
          </a:p>
          <a:p>
            <a:pPr algn="l">
              <a:lnSpc>
                <a:spcPts val="4019"/>
              </a:lnSpc>
            </a:pPr>
            <a:r>
              <a:rPr lang="en-US" sz="2871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Suggests which stations to dock at, given a specific time and rewards users for doing so.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487920" y="5724889"/>
            <a:ext cx="9460681" cy="3409695"/>
            <a:chOff x="0" y="0"/>
            <a:chExt cx="3060621" cy="11030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60621" cy="1103069"/>
            </a:xfrm>
            <a:custGeom>
              <a:avLst/>
              <a:gdLst/>
              <a:ahLst/>
              <a:cxnLst/>
              <a:rect l="l" t="t" r="r" b="b"/>
              <a:pathLst>
                <a:path w="3060621" h="1103069">
                  <a:moveTo>
                    <a:pt x="41735" y="0"/>
                  </a:moveTo>
                  <a:lnTo>
                    <a:pt x="3018886" y="0"/>
                  </a:lnTo>
                  <a:cubicBezTo>
                    <a:pt x="3029955" y="0"/>
                    <a:pt x="3040570" y="4397"/>
                    <a:pt x="3048397" y="12224"/>
                  </a:cubicBezTo>
                  <a:cubicBezTo>
                    <a:pt x="3056224" y="20051"/>
                    <a:pt x="3060621" y="30666"/>
                    <a:pt x="3060621" y="41735"/>
                  </a:cubicBezTo>
                  <a:lnTo>
                    <a:pt x="3060621" y="1061334"/>
                  </a:lnTo>
                  <a:cubicBezTo>
                    <a:pt x="3060621" y="1072403"/>
                    <a:pt x="3056224" y="1083018"/>
                    <a:pt x="3048397" y="1090845"/>
                  </a:cubicBezTo>
                  <a:cubicBezTo>
                    <a:pt x="3040570" y="1098672"/>
                    <a:pt x="3029955" y="1103069"/>
                    <a:pt x="3018886" y="1103069"/>
                  </a:cubicBezTo>
                  <a:lnTo>
                    <a:pt x="41735" y="1103069"/>
                  </a:lnTo>
                  <a:cubicBezTo>
                    <a:pt x="30666" y="1103069"/>
                    <a:pt x="20051" y="1098672"/>
                    <a:pt x="12224" y="1090845"/>
                  </a:cubicBezTo>
                  <a:cubicBezTo>
                    <a:pt x="4397" y="1083018"/>
                    <a:pt x="0" y="1072403"/>
                    <a:pt x="0" y="1061334"/>
                  </a:cubicBezTo>
                  <a:lnTo>
                    <a:pt x="0" y="41735"/>
                  </a:lnTo>
                  <a:cubicBezTo>
                    <a:pt x="0" y="30666"/>
                    <a:pt x="4397" y="20051"/>
                    <a:pt x="12224" y="12224"/>
                  </a:cubicBezTo>
                  <a:cubicBezTo>
                    <a:pt x="20051" y="4397"/>
                    <a:pt x="30666" y="0"/>
                    <a:pt x="41735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060621" cy="1160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805569" y="6260227"/>
            <a:ext cx="8825384" cy="227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2"/>
              </a:lnSpc>
            </a:pPr>
            <a:r>
              <a:rPr lang="en-US" sz="2601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1) Users can </a:t>
            </a:r>
            <a:r>
              <a:rPr lang="en-US" sz="2601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earn rewards</a:t>
            </a:r>
            <a:r>
              <a:rPr lang="en-US" sz="2601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 by leaving their bikes at stations with low bikes, encouraging app usage.</a:t>
            </a:r>
          </a:p>
          <a:p>
            <a:pPr algn="l">
              <a:lnSpc>
                <a:spcPts val="3642"/>
              </a:lnSpc>
            </a:pPr>
            <a:endParaRPr lang="en-US" sz="2601">
              <a:solidFill>
                <a:srgbClr val="0E377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42"/>
              </a:lnSpc>
            </a:pPr>
            <a:r>
              <a:rPr lang="en-US" sz="2601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2) Using users to rebalance stations to help us meet our goal while minimizing need for intervention.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948601" y="8954256"/>
            <a:ext cx="1024975" cy="1024975"/>
            <a:chOff x="0" y="0"/>
            <a:chExt cx="14840029" cy="14840029"/>
          </a:xfrm>
        </p:grpSpPr>
        <p:sp>
          <p:nvSpPr>
            <p:cNvPr id="13" name="Freeform 1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E37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8140" y="4409610"/>
            <a:ext cx="15610461" cy="926348"/>
            <a:chOff x="0" y="0"/>
            <a:chExt cx="13955166" cy="8281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955165" cy="828120"/>
            </a:xfrm>
            <a:custGeom>
              <a:avLst/>
              <a:gdLst/>
              <a:ahLst/>
              <a:cxnLst/>
              <a:rect l="l" t="t" r="r" b="b"/>
              <a:pathLst>
                <a:path w="13955165" h="828120">
                  <a:moveTo>
                    <a:pt x="25293" y="0"/>
                  </a:moveTo>
                  <a:lnTo>
                    <a:pt x="13929872" y="0"/>
                  </a:lnTo>
                  <a:cubicBezTo>
                    <a:pt x="13936580" y="0"/>
                    <a:pt x="13943014" y="2665"/>
                    <a:pt x="13947756" y="7408"/>
                  </a:cubicBezTo>
                  <a:cubicBezTo>
                    <a:pt x="13952500" y="12152"/>
                    <a:pt x="13955165" y="18585"/>
                    <a:pt x="13955165" y="25293"/>
                  </a:cubicBezTo>
                  <a:lnTo>
                    <a:pt x="13955165" y="802827"/>
                  </a:lnTo>
                  <a:cubicBezTo>
                    <a:pt x="13955165" y="809535"/>
                    <a:pt x="13952500" y="815968"/>
                    <a:pt x="13947756" y="820712"/>
                  </a:cubicBezTo>
                  <a:cubicBezTo>
                    <a:pt x="13943014" y="825455"/>
                    <a:pt x="13936580" y="828120"/>
                    <a:pt x="13929872" y="828120"/>
                  </a:cubicBezTo>
                  <a:lnTo>
                    <a:pt x="25293" y="828120"/>
                  </a:lnTo>
                  <a:cubicBezTo>
                    <a:pt x="11324" y="828120"/>
                    <a:pt x="0" y="816796"/>
                    <a:pt x="0" y="802827"/>
                  </a:cubicBezTo>
                  <a:lnTo>
                    <a:pt x="0" y="25293"/>
                  </a:lnTo>
                  <a:cubicBezTo>
                    <a:pt x="0" y="18585"/>
                    <a:pt x="2665" y="12152"/>
                    <a:pt x="7408" y="7408"/>
                  </a:cubicBezTo>
                  <a:cubicBezTo>
                    <a:pt x="12152" y="2665"/>
                    <a:pt x="18585" y="0"/>
                    <a:pt x="25293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3955166" cy="885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41396" y="4546711"/>
            <a:ext cx="14205209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Our Goal</a:t>
            </a:r>
            <a:r>
              <a:rPr lang="en-US" sz="3200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: Ensure that users always have a bike to ride or dock to use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6948601" y="8888687"/>
            <a:ext cx="1024975" cy="1024975"/>
            <a:chOff x="0" y="0"/>
            <a:chExt cx="14840029" cy="14840029"/>
          </a:xfrm>
        </p:grpSpPr>
        <p:sp>
          <p:nvSpPr>
            <p:cNvPr id="4" name="Freeform 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E37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616012" y="2082343"/>
            <a:ext cx="3629778" cy="7912323"/>
          </a:xfrm>
          <a:custGeom>
            <a:avLst/>
            <a:gdLst/>
            <a:ahLst/>
            <a:cxnLst/>
            <a:rect l="l" t="t" r="r" b="b"/>
            <a:pathLst>
              <a:path w="3629778" h="7912323">
                <a:moveTo>
                  <a:pt x="0" y="0"/>
                </a:moveTo>
                <a:lnTo>
                  <a:pt x="3629778" y="0"/>
                </a:lnTo>
                <a:lnTo>
                  <a:pt x="3629778" y="7912323"/>
                </a:lnTo>
                <a:lnTo>
                  <a:pt x="0" y="7912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188233" y="2082343"/>
            <a:ext cx="3689121" cy="7912323"/>
          </a:xfrm>
          <a:custGeom>
            <a:avLst/>
            <a:gdLst/>
            <a:ahLst/>
            <a:cxnLst/>
            <a:rect l="l" t="t" r="r" b="b"/>
            <a:pathLst>
              <a:path w="3689121" h="7912323">
                <a:moveTo>
                  <a:pt x="0" y="0"/>
                </a:moveTo>
                <a:lnTo>
                  <a:pt x="3689121" y="0"/>
                </a:lnTo>
                <a:lnTo>
                  <a:pt x="3689121" y="7912323"/>
                </a:lnTo>
                <a:lnTo>
                  <a:pt x="0" y="79123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829216" y="2082343"/>
            <a:ext cx="3612196" cy="7831320"/>
          </a:xfrm>
          <a:custGeom>
            <a:avLst/>
            <a:gdLst/>
            <a:ahLst/>
            <a:cxnLst/>
            <a:rect l="l" t="t" r="r" b="b"/>
            <a:pathLst>
              <a:path w="3612196" h="7831320">
                <a:moveTo>
                  <a:pt x="0" y="0"/>
                </a:moveTo>
                <a:lnTo>
                  <a:pt x="3612197" y="0"/>
                </a:lnTo>
                <a:lnTo>
                  <a:pt x="3612197" y="7831320"/>
                </a:lnTo>
                <a:lnTo>
                  <a:pt x="0" y="78313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58523" y="635288"/>
            <a:ext cx="10318830" cy="1162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8"/>
              </a:lnSpc>
            </a:pPr>
            <a:r>
              <a:rPr lang="en-US" sz="75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FRONT END MOCKUP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6948601" y="8888687"/>
            <a:ext cx="1024975" cy="1024975"/>
            <a:chOff x="0" y="0"/>
            <a:chExt cx="14840029" cy="14840029"/>
          </a:xfrm>
        </p:grpSpPr>
        <p:sp>
          <p:nvSpPr>
            <p:cNvPr id="4" name="Freeform 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E37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3901626" y="2053933"/>
            <a:ext cx="3631042" cy="8008102"/>
          </a:xfrm>
          <a:custGeom>
            <a:avLst/>
            <a:gdLst/>
            <a:ahLst/>
            <a:cxnLst/>
            <a:rect l="l" t="t" r="r" b="b"/>
            <a:pathLst>
              <a:path w="3631042" h="8008102">
                <a:moveTo>
                  <a:pt x="0" y="0"/>
                </a:moveTo>
                <a:lnTo>
                  <a:pt x="3631042" y="0"/>
                </a:lnTo>
                <a:lnTo>
                  <a:pt x="3631042" y="8008102"/>
                </a:lnTo>
                <a:lnTo>
                  <a:pt x="0" y="8008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90" r="-16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175143" y="2053933"/>
            <a:ext cx="3740134" cy="8021736"/>
          </a:xfrm>
          <a:custGeom>
            <a:avLst/>
            <a:gdLst/>
            <a:ahLst/>
            <a:cxnLst/>
            <a:rect l="l" t="t" r="r" b="b"/>
            <a:pathLst>
              <a:path w="3740134" h="8021736">
                <a:moveTo>
                  <a:pt x="0" y="0"/>
                </a:moveTo>
                <a:lnTo>
                  <a:pt x="3740135" y="0"/>
                </a:lnTo>
                <a:lnTo>
                  <a:pt x="3740135" y="8021736"/>
                </a:lnTo>
                <a:lnTo>
                  <a:pt x="0" y="8021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-8631231" y="624373"/>
            <a:ext cx="28136514" cy="1162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8"/>
              </a:lnSpc>
            </a:pPr>
            <a:r>
              <a:rPr lang="en-US" sz="75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FRONT END MOCKUP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12609" y="2083665"/>
            <a:ext cx="14862783" cy="7317510"/>
            <a:chOff x="0" y="0"/>
            <a:chExt cx="4808252" cy="23672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08252" cy="2367285"/>
            </a:xfrm>
            <a:custGeom>
              <a:avLst/>
              <a:gdLst/>
              <a:ahLst/>
              <a:cxnLst/>
              <a:rect l="l" t="t" r="r" b="b"/>
              <a:pathLst>
                <a:path w="4808252" h="2367285">
                  <a:moveTo>
                    <a:pt x="26566" y="0"/>
                  </a:moveTo>
                  <a:lnTo>
                    <a:pt x="4781687" y="0"/>
                  </a:lnTo>
                  <a:cubicBezTo>
                    <a:pt x="4788733" y="0"/>
                    <a:pt x="4795489" y="2799"/>
                    <a:pt x="4800471" y="7781"/>
                  </a:cubicBezTo>
                  <a:cubicBezTo>
                    <a:pt x="4805454" y="12763"/>
                    <a:pt x="4808252" y="19520"/>
                    <a:pt x="4808252" y="26566"/>
                  </a:cubicBezTo>
                  <a:lnTo>
                    <a:pt x="4808252" y="2340719"/>
                  </a:lnTo>
                  <a:cubicBezTo>
                    <a:pt x="4808252" y="2347765"/>
                    <a:pt x="4805454" y="2354522"/>
                    <a:pt x="4800471" y="2359504"/>
                  </a:cubicBezTo>
                  <a:cubicBezTo>
                    <a:pt x="4795489" y="2364486"/>
                    <a:pt x="4788733" y="2367285"/>
                    <a:pt x="4781687" y="2367285"/>
                  </a:cubicBezTo>
                  <a:lnTo>
                    <a:pt x="26566" y="2367285"/>
                  </a:lnTo>
                  <a:cubicBezTo>
                    <a:pt x="19520" y="2367285"/>
                    <a:pt x="12763" y="2364486"/>
                    <a:pt x="7781" y="2359504"/>
                  </a:cubicBezTo>
                  <a:cubicBezTo>
                    <a:pt x="2799" y="2354522"/>
                    <a:pt x="0" y="2347765"/>
                    <a:pt x="0" y="2340719"/>
                  </a:cubicBezTo>
                  <a:lnTo>
                    <a:pt x="0" y="26566"/>
                  </a:lnTo>
                  <a:cubicBezTo>
                    <a:pt x="0" y="19520"/>
                    <a:pt x="2799" y="12763"/>
                    <a:pt x="7781" y="7781"/>
                  </a:cubicBezTo>
                  <a:cubicBezTo>
                    <a:pt x="12763" y="2799"/>
                    <a:pt x="19520" y="0"/>
                    <a:pt x="26566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08252" cy="2424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03084" y="2301562"/>
            <a:ext cx="14421472" cy="663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2"/>
              </a:lnSpc>
            </a:pPr>
            <a:r>
              <a:rPr lang="en-US" sz="2816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     CITI BIKE’S NON NEGOTIABLES:</a:t>
            </a:r>
          </a:p>
          <a:p>
            <a:pPr algn="l">
              <a:lnSpc>
                <a:spcPts val="2659"/>
              </a:lnSpc>
            </a:pPr>
            <a:endParaRPr lang="en-US" sz="2816" b="1">
              <a:solidFill>
                <a:srgbClr val="0E3774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942"/>
              </a:lnSpc>
            </a:pPr>
            <a:r>
              <a:rPr lang="en-US" sz="2816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Data Collection: </a:t>
            </a:r>
          </a:p>
          <a:p>
            <a:pPr marL="1216089" lvl="2" indent="-405363" algn="l">
              <a:lnSpc>
                <a:spcPts val="3942"/>
              </a:lnSpc>
              <a:buFont typeface="Arial"/>
              <a:buChar char="⚬"/>
            </a:pPr>
            <a:r>
              <a:rPr lang="en-US" sz="2816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Collects user data only via apps and payment systems to facilitate operations.</a:t>
            </a:r>
          </a:p>
          <a:p>
            <a:pPr algn="l">
              <a:lnSpc>
                <a:spcPts val="3942"/>
              </a:lnSpc>
            </a:pPr>
            <a:endParaRPr lang="en-US" sz="2816">
              <a:solidFill>
                <a:srgbClr val="0E377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42"/>
              </a:lnSpc>
            </a:pPr>
            <a:r>
              <a:rPr lang="en-US" sz="2816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Compliance Standards:</a:t>
            </a:r>
          </a:p>
          <a:p>
            <a:pPr marL="1216089" lvl="2" indent="-405363" algn="l">
              <a:lnSpc>
                <a:spcPts val="3942"/>
              </a:lnSpc>
              <a:buFont typeface="Arial"/>
              <a:buChar char="⚬"/>
            </a:pPr>
            <a:r>
              <a:rPr lang="en-US" sz="2816" i="1">
                <a:solidFill>
                  <a:srgbClr val="0E377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New York SHIELD Act</a:t>
            </a:r>
            <a:r>
              <a:rPr lang="en-US" sz="2816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: Implement security measures to protect against unauthorized access and breaches</a:t>
            </a:r>
          </a:p>
          <a:p>
            <a:pPr algn="l">
              <a:lnSpc>
                <a:spcPts val="1399"/>
              </a:lnSpc>
            </a:pPr>
            <a:endParaRPr lang="en-US" sz="2816">
              <a:solidFill>
                <a:srgbClr val="0E377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16089" lvl="2" indent="-405363" algn="l">
              <a:lnSpc>
                <a:spcPts val="3942"/>
              </a:lnSpc>
              <a:buFont typeface="Arial"/>
              <a:buChar char="⚬"/>
            </a:pPr>
            <a:r>
              <a:rPr lang="en-US" sz="2816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816" i="1">
                <a:solidFill>
                  <a:srgbClr val="0E377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DPR Best Practices</a:t>
            </a:r>
            <a:r>
              <a:rPr lang="en-US" sz="2816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: Adhere to maintain high privacy standards, regardless of location.</a:t>
            </a:r>
          </a:p>
          <a:p>
            <a:pPr algn="l">
              <a:lnSpc>
                <a:spcPts val="1399"/>
              </a:lnSpc>
            </a:pPr>
            <a:endParaRPr lang="en-US" sz="2816">
              <a:solidFill>
                <a:srgbClr val="0E377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16089" lvl="2" indent="-405363" algn="l">
              <a:lnSpc>
                <a:spcPts val="3942"/>
              </a:lnSpc>
              <a:buFont typeface="Arial"/>
              <a:buChar char="⚬"/>
            </a:pPr>
            <a:r>
              <a:rPr lang="en-US" sz="2816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816" i="1">
                <a:solidFill>
                  <a:srgbClr val="0E377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yft’s Privacy by Design</a:t>
            </a:r>
            <a:r>
              <a:rPr lang="en-US" sz="2816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: Integrate into all data systems to preemptively address privacy risks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6948601" y="8888687"/>
            <a:ext cx="1024975" cy="1024975"/>
            <a:chOff x="0" y="0"/>
            <a:chExt cx="14840029" cy="14840029"/>
          </a:xfrm>
        </p:grpSpPr>
        <p:sp>
          <p:nvSpPr>
            <p:cNvPr id="8" name="Freeform 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E37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37230" y="5771762"/>
            <a:ext cx="309748" cy="378812"/>
          </a:xfrm>
          <a:custGeom>
            <a:avLst/>
            <a:gdLst/>
            <a:ahLst/>
            <a:cxnLst/>
            <a:rect l="l" t="t" r="r" b="b"/>
            <a:pathLst>
              <a:path w="309748" h="378812">
                <a:moveTo>
                  <a:pt x="0" y="0"/>
                </a:moveTo>
                <a:lnTo>
                  <a:pt x="309748" y="0"/>
                </a:lnTo>
                <a:lnTo>
                  <a:pt x="309748" y="378811"/>
                </a:lnTo>
                <a:lnTo>
                  <a:pt x="0" y="378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537230" y="6858662"/>
            <a:ext cx="283749" cy="384389"/>
          </a:xfrm>
          <a:custGeom>
            <a:avLst/>
            <a:gdLst/>
            <a:ahLst/>
            <a:cxnLst/>
            <a:rect l="l" t="t" r="r" b="b"/>
            <a:pathLst>
              <a:path w="283749" h="384389">
                <a:moveTo>
                  <a:pt x="0" y="0"/>
                </a:moveTo>
                <a:lnTo>
                  <a:pt x="283749" y="0"/>
                </a:lnTo>
                <a:lnTo>
                  <a:pt x="283749" y="384389"/>
                </a:lnTo>
                <a:lnTo>
                  <a:pt x="0" y="3843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506161" y="8115882"/>
            <a:ext cx="371886" cy="251904"/>
          </a:xfrm>
          <a:custGeom>
            <a:avLst/>
            <a:gdLst/>
            <a:ahLst/>
            <a:cxnLst/>
            <a:rect l="l" t="t" r="r" b="b"/>
            <a:pathLst>
              <a:path w="371886" h="251904">
                <a:moveTo>
                  <a:pt x="0" y="0"/>
                </a:moveTo>
                <a:lnTo>
                  <a:pt x="371886" y="0"/>
                </a:lnTo>
                <a:lnTo>
                  <a:pt x="371886" y="251904"/>
                </a:lnTo>
                <a:lnTo>
                  <a:pt x="0" y="2519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445415" y="401058"/>
            <a:ext cx="13397169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6"/>
              </a:lnSpc>
            </a:pPr>
            <a:r>
              <a:rPr lang="en-US" sz="608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SECURING TRUST: DATA INTEGRITY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08956" y="1948590"/>
            <a:ext cx="14862783" cy="6870323"/>
            <a:chOff x="0" y="0"/>
            <a:chExt cx="4808252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08252" cy="2222615"/>
            </a:xfrm>
            <a:custGeom>
              <a:avLst/>
              <a:gdLst/>
              <a:ahLst/>
              <a:cxnLst/>
              <a:rect l="l" t="t" r="r" b="b"/>
              <a:pathLst>
                <a:path w="4808252" h="2222615">
                  <a:moveTo>
                    <a:pt x="26566" y="0"/>
                  </a:moveTo>
                  <a:lnTo>
                    <a:pt x="4781687" y="0"/>
                  </a:lnTo>
                  <a:cubicBezTo>
                    <a:pt x="4788733" y="0"/>
                    <a:pt x="4795489" y="2799"/>
                    <a:pt x="4800471" y="7781"/>
                  </a:cubicBezTo>
                  <a:cubicBezTo>
                    <a:pt x="4805454" y="12763"/>
                    <a:pt x="4808252" y="19520"/>
                    <a:pt x="4808252" y="26566"/>
                  </a:cubicBezTo>
                  <a:lnTo>
                    <a:pt x="4808252" y="2196049"/>
                  </a:lnTo>
                  <a:cubicBezTo>
                    <a:pt x="4808252" y="2203095"/>
                    <a:pt x="4805454" y="2209852"/>
                    <a:pt x="4800471" y="2214834"/>
                  </a:cubicBezTo>
                  <a:cubicBezTo>
                    <a:pt x="4795489" y="2219816"/>
                    <a:pt x="4788733" y="2222615"/>
                    <a:pt x="4781687" y="2222615"/>
                  </a:cubicBezTo>
                  <a:lnTo>
                    <a:pt x="26566" y="2222615"/>
                  </a:lnTo>
                  <a:cubicBezTo>
                    <a:pt x="19520" y="2222615"/>
                    <a:pt x="12763" y="2219816"/>
                    <a:pt x="7781" y="2214834"/>
                  </a:cubicBezTo>
                  <a:cubicBezTo>
                    <a:pt x="2799" y="2209852"/>
                    <a:pt x="0" y="2203095"/>
                    <a:pt x="0" y="2196049"/>
                  </a:cubicBezTo>
                  <a:lnTo>
                    <a:pt x="0" y="26566"/>
                  </a:lnTo>
                  <a:cubicBezTo>
                    <a:pt x="0" y="19520"/>
                    <a:pt x="2799" y="12763"/>
                    <a:pt x="7781" y="7781"/>
                  </a:cubicBezTo>
                  <a:cubicBezTo>
                    <a:pt x="12763" y="2799"/>
                    <a:pt x="19520" y="0"/>
                    <a:pt x="26566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08252" cy="2279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01157" y="2116234"/>
            <a:ext cx="9085687" cy="1102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85818" y="3265457"/>
            <a:ext cx="14862783" cy="4368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 algn="l">
              <a:lnSpc>
                <a:spcPts val="6999"/>
              </a:lnSpc>
              <a:buFont typeface="Arial"/>
              <a:buChar char="•"/>
            </a:pPr>
            <a:r>
              <a:rPr lang="en-US" sz="3499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Creating a bolder and data-driven future for urban transportation</a:t>
            </a:r>
          </a:p>
          <a:p>
            <a:pPr marL="755649" lvl="1" indent="-377824" algn="l">
              <a:lnSpc>
                <a:spcPts val="6999"/>
              </a:lnSpc>
              <a:buFont typeface="Arial"/>
              <a:buChar char="•"/>
            </a:pPr>
            <a:r>
              <a:rPr lang="en-US" sz="3499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Smarter Systems, Faster Growth, Smoother Rides </a:t>
            </a:r>
          </a:p>
          <a:p>
            <a:pPr marL="755649" lvl="1" indent="-377824" algn="l">
              <a:lnSpc>
                <a:spcPts val="6999"/>
              </a:lnSpc>
              <a:buFont typeface="Arial"/>
              <a:buChar char="•"/>
            </a:pPr>
            <a:r>
              <a:rPr lang="en-US" sz="3499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Revolve enhances user engagement &amp; opens doors to new revenue streams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948601" y="8888687"/>
            <a:ext cx="1024975" cy="1024975"/>
            <a:chOff x="0" y="0"/>
            <a:chExt cx="14840029" cy="14840029"/>
          </a:xfrm>
        </p:grpSpPr>
        <p:sp>
          <p:nvSpPr>
            <p:cNvPr id="9" name="Freeform 9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E37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017684" y="2610822"/>
            <a:ext cx="10252632" cy="503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44"/>
              </a:lnSpc>
            </a:pPr>
            <a:r>
              <a:rPr lang="en-US" sz="1700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948601" y="8888687"/>
            <a:ext cx="1024975" cy="1024975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E37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34679" y="1442420"/>
            <a:ext cx="15018641" cy="7402160"/>
            <a:chOff x="0" y="0"/>
            <a:chExt cx="3955527" cy="19495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55527" cy="1949540"/>
            </a:xfrm>
            <a:custGeom>
              <a:avLst/>
              <a:gdLst/>
              <a:ahLst/>
              <a:cxnLst/>
              <a:rect l="l" t="t" r="r" b="b"/>
              <a:pathLst>
                <a:path w="3955527" h="1949540">
                  <a:moveTo>
                    <a:pt x="26290" y="0"/>
                  </a:moveTo>
                  <a:lnTo>
                    <a:pt x="3929237" y="0"/>
                  </a:lnTo>
                  <a:cubicBezTo>
                    <a:pt x="3943757" y="0"/>
                    <a:pt x="3955527" y="11770"/>
                    <a:pt x="3955527" y="26290"/>
                  </a:cubicBezTo>
                  <a:lnTo>
                    <a:pt x="3955527" y="1923250"/>
                  </a:lnTo>
                  <a:cubicBezTo>
                    <a:pt x="3955527" y="1937770"/>
                    <a:pt x="3943757" y="1949540"/>
                    <a:pt x="3929237" y="1949540"/>
                  </a:cubicBezTo>
                  <a:lnTo>
                    <a:pt x="26290" y="1949540"/>
                  </a:lnTo>
                  <a:cubicBezTo>
                    <a:pt x="11770" y="1949540"/>
                    <a:pt x="0" y="1937770"/>
                    <a:pt x="0" y="1923250"/>
                  </a:cubicBezTo>
                  <a:lnTo>
                    <a:pt x="0" y="26290"/>
                  </a:lnTo>
                  <a:cubicBezTo>
                    <a:pt x="0" y="11770"/>
                    <a:pt x="11770" y="0"/>
                    <a:pt x="26290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955527" cy="2006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8700" y="651143"/>
            <a:ext cx="2858967" cy="2858967"/>
            <a:chOff x="0" y="0"/>
            <a:chExt cx="14840029" cy="14840029"/>
          </a:xfrm>
        </p:grpSpPr>
        <p:sp>
          <p:nvSpPr>
            <p:cNvPr id="7" name="Freeform 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E37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8483" t="-9838" r="-11748" b="-109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568401" y="2198424"/>
            <a:ext cx="9151198" cy="1311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27"/>
              </a:lnSpc>
            </a:pPr>
            <a:r>
              <a:rPr lang="en-US" sz="7233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CITI BIKE?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458184" y="3895696"/>
            <a:ext cx="13942768" cy="3731354"/>
            <a:chOff x="0" y="0"/>
            <a:chExt cx="18590357" cy="4975138"/>
          </a:xfrm>
        </p:grpSpPr>
        <p:grpSp>
          <p:nvGrpSpPr>
            <p:cNvPr id="12" name="Group 12"/>
            <p:cNvGrpSpPr/>
            <p:nvPr/>
          </p:nvGrpSpPr>
          <p:grpSpPr>
            <a:xfrm>
              <a:off x="425065" y="0"/>
              <a:ext cx="6884765" cy="976364"/>
              <a:chOff x="0" y="0"/>
              <a:chExt cx="1245301" cy="17660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45301" cy="176603"/>
              </a:xfrm>
              <a:custGeom>
                <a:avLst/>
                <a:gdLst/>
                <a:ahLst/>
                <a:cxnLst/>
                <a:rect l="l" t="t" r="r" b="b"/>
                <a:pathLst>
                  <a:path w="1245301" h="176603">
                    <a:moveTo>
                      <a:pt x="26198" y="0"/>
                    </a:moveTo>
                    <a:lnTo>
                      <a:pt x="1219103" y="0"/>
                    </a:lnTo>
                    <a:cubicBezTo>
                      <a:pt x="1233572" y="0"/>
                      <a:pt x="1245301" y="11729"/>
                      <a:pt x="1245301" y="26198"/>
                    </a:cubicBezTo>
                    <a:lnTo>
                      <a:pt x="1245301" y="150405"/>
                    </a:lnTo>
                    <a:cubicBezTo>
                      <a:pt x="1245301" y="164873"/>
                      <a:pt x="1233572" y="176603"/>
                      <a:pt x="1219103" y="176603"/>
                    </a:cubicBezTo>
                    <a:lnTo>
                      <a:pt x="26198" y="176603"/>
                    </a:lnTo>
                    <a:cubicBezTo>
                      <a:pt x="11729" y="176603"/>
                      <a:pt x="0" y="164873"/>
                      <a:pt x="0" y="150405"/>
                    </a:cubicBezTo>
                    <a:lnTo>
                      <a:pt x="0" y="26198"/>
                    </a:lnTo>
                    <a:cubicBezTo>
                      <a:pt x="0" y="11729"/>
                      <a:pt x="11729" y="0"/>
                      <a:pt x="26198" y="0"/>
                    </a:cubicBezTo>
                    <a:close/>
                  </a:path>
                </a:pathLst>
              </a:custGeom>
              <a:solidFill>
                <a:srgbClr val="0E377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57150"/>
                <a:ext cx="1245301" cy="2337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45271"/>
              <a:ext cx="7734895" cy="78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24"/>
                </a:lnSpc>
              </a:pPr>
              <a:r>
                <a:rPr lang="en-US" sz="3374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Originally Launched: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425065" y="1281488"/>
              <a:ext cx="6884765" cy="976364"/>
              <a:chOff x="0" y="0"/>
              <a:chExt cx="1245301" cy="17660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45301" cy="176603"/>
              </a:xfrm>
              <a:custGeom>
                <a:avLst/>
                <a:gdLst/>
                <a:ahLst/>
                <a:cxnLst/>
                <a:rect l="l" t="t" r="r" b="b"/>
                <a:pathLst>
                  <a:path w="1245301" h="176603">
                    <a:moveTo>
                      <a:pt x="26198" y="0"/>
                    </a:moveTo>
                    <a:lnTo>
                      <a:pt x="1219103" y="0"/>
                    </a:lnTo>
                    <a:cubicBezTo>
                      <a:pt x="1233572" y="0"/>
                      <a:pt x="1245301" y="11729"/>
                      <a:pt x="1245301" y="26198"/>
                    </a:cubicBezTo>
                    <a:lnTo>
                      <a:pt x="1245301" y="150405"/>
                    </a:lnTo>
                    <a:cubicBezTo>
                      <a:pt x="1245301" y="164873"/>
                      <a:pt x="1233572" y="176603"/>
                      <a:pt x="1219103" y="176603"/>
                    </a:cubicBezTo>
                    <a:lnTo>
                      <a:pt x="26198" y="176603"/>
                    </a:lnTo>
                    <a:cubicBezTo>
                      <a:pt x="11729" y="176603"/>
                      <a:pt x="0" y="164873"/>
                      <a:pt x="0" y="150405"/>
                    </a:cubicBezTo>
                    <a:lnTo>
                      <a:pt x="0" y="26198"/>
                    </a:lnTo>
                    <a:cubicBezTo>
                      <a:pt x="0" y="11729"/>
                      <a:pt x="11729" y="0"/>
                      <a:pt x="26198" y="0"/>
                    </a:cubicBezTo>
                    <a:close/>
                  </a:path>
                </a:pathLst>
              </a:custGeom>
              <a:solidFill>
                <a:srgbClr val="0E377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57150"/>
                <a:ext cx="1245301" cy="2337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0" y="1326759"/>
              <a:ext cx="7734895" cy="78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24"/>
                </a:lnSpc>
              </a:pPr>
              <a:r>
                <a:rPr lang="en-US" sz="3374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Purpose of Citi Bike: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425065" y="2558081"/>
              <a:ext cx="6884765" cy="976364"/>
              <a:chOff x="0" y="0"/>
              <a:chExt cx="1245301" cy="17660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245301" cy="176603"/>
              </a:xfrm>
              <a:custGeom>
                <a:avLst/>
                <a:gdLst/>
                <a:ahLst/>
                <a:cxnLst/>
                <a:rect l="l" t="t" r="r" b="b"/>
                <a:pathLst>
                  <a:path w="1245301" h="176603">
                    <a:moveTo>
                      <a:pt x="26198" y="0"/>
                    </a:moveTo>
                    <a:lnTo>
                      <a:pt x="1219103" y="0"/>
                    </a:lnTo>
                    <a:cubicBezTo>
                      <a:pt x="1233572" y="0"/>
                      <a:pt x="1245301" y="11729"/>
                      <a:pt x="1245301" y="26198"/>
                    </a:cubicBezTo>
                    <a:lnTo>
                      <a:pt x="1245301" y="150405"/>
                    </a:lnTo>
                    <a:cubicBezTo>
                      <a:pt x="1245301" y="164873"/>
                      <a:pt x="1233572" y="176603"/>
                      <a:pt x="1219103" y="176603"/>
                    </a:cubicBezTo>
                    <a:lnTo>
                      <a:pt x="26198" y="176603"/>
                    </a:lnTo>
                    <a:cubicBezTo>
                      <a:pt x="11729" y="176603"/>
                      <a:pt x="0" y="164873"/>
                      <a:pt x="0" y="150405"/>
                    </a:cubicBezTo>
                    <a:lnTo>
                      <a:pt x="0" y="26198"/>
                    </a:lnTo>
                    <a:cubicBezTo>
                      <a:pt x="0" y="11729"/>
                      <a:pt x="11729" y="0"/>
                      <a:pt x="26198" y="0"/>
                    </a:cubicBezTo>
                    <a:close/>
                  </a:path>
                </a:pathLst>
              </a:custGeom>
              <a:solidFill>
                <a:srgbClr val="0E377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57150"/>
                <a:ext cx="1245301" cy="2337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0" y="2605868"/>
              <a:ext cx="7734895" cy="78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24"/>
                </a:lnSpc>
              </a:pPr>
              <a:r>
                <a:rPr lang="en-US" sz="3374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How it Does it Work?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425065" y="3839569"/>
              <a:ext cx="6884765" cy="976364"/>
              <a:chOff x="0" y="0"/>
              <a:chExt cx="1245301" cy="17660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245301" cy="176603"/>
              </a:xfrm>
              <a:custGeom>
                <a:avLst/>
                <a:gdLst/>
                <a:ahLst/>
                <a:cxnLst/>
                <a:rect l="l" t="t" r="r" b="b"/>
                <a:pathLst>
                  <a:path w="1245301" h="176603">
                    <a:moveTo>
                      <a:pt x="26198" y="0"/>
                    </a:moveTo>
                    <a:lnTo>
                      <a:pt x="1219103" y="0"/>
                    </a:lnTo>
                    <a:cubicBezTo>
                      <a:pt x="1233572" y="0"/>
                      <a:pt x="1245301" y="11729"/>
                      <a:pt x="1245301" y="26198"/>
                    </a:cubicBezTo>
                    <a:lnTo>
                      <a:pt x="1245301" y="150405"/>
                    </a:lnTo>
                    <a:cubicBezTo>
                      <a:pt x="1245301" y="164873"/>
                      <a:pt x="1233572" y="176603"/>
                      <a:pt x="1219103" y="176603"/>
                    </a:cubicBezTo>
                    <a:lnTo>
                      <a:pt x="26198" y="176603"/>
                    </a:lnTo>
                    <a:cubicBezTo>
                      <a:pt x="11729" y="176603"/>
                      <a:pt x="0" y="164873"/>
                      <a:pt x="0" y="150405"/>
                    </a:cubicBezTo>
                    <a:lnTo>
                      <a:pt x="0" y="26198"/>
                    </a:lnTo>
                    <a:cubicBezTo>
                      <a:pt x="0" y="11729"/>
                      <a:pt x="11729" y="0"/>
                      <a:pt x="26198" y="0"/>
                    </a:cubicBezTo>
                    <a:close/>
                  </a:path>
                </a:pathLst>
              </a:custGeom>
              <a:solidFill>
                <a:srgbClr val="0E377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1245301" cy="2337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136039" y="3871317"/>
              <a:ext cx="5462817" cy="78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24"/>
                </a:lnSpc>
              </a:pPr>
              <a:r>
                <a:rPr lang="en-US" sz="3374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The Convenience: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011657" y="45271"/>
              <a:ext cx="9157584" cy="78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24"/>
                </a:lnSpc>
              </a:pPr>
              <a:r>
                <a:rPr lang="en-US" sz="3374" b="1">
                  <a:solidFill>
                    <a:srgbClr val="0E377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May 2013 in New York City, NY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011657" y="1143220"/>
              <a:ext cx="10578700" cy="1294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3374" b="1">
                  <a:solidFill>
                    <a:srgbClr val="0E377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Fun and efficient shareable transportation option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011657" y="2603352"/>
              <a:ext cx="10578700" cy="78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24"/>
                </a:lnSpc>
              </a:pPr>
              <a:r>
                <a:rPr lang="en-US" sz="3374" b="1">
                  <a:solidFill>
                    <a:srgbClr val="0E377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Dock. Unlock. Ride. Return.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8011657" y="3680364"/>
              <a:ext cx="9484736" cy="1294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3374" b="1">
                  <a:solidFill>
                    <a:srgbClr val="0E377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Accessible, eco-friendly, healthy, convenient, affordable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43444" y="3106440"/>
            <a:ext cx="5462475" cy="5410639"/>
            <a:chOff x="0" y="0"/>
            <a:chExt cx="1438677" cy="14250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8677" cy="1425024"/>
            </a:xfrm>
            <a:custGeom>
              <a:avLst/>
              <a:gdLst/>
              <a:ahLst/>
              <a:cxnLst/>
              <a:rect l="l" t="t" r="r" b="b"/>
              <a:pathLst>
                <a:path w="1438677" h="1425024">
                  <a:moveTo>
                    <a:pt x="72282" y="0"/>
                  </a:moveTo>
                  <a:lnTo>
                    <a:pt x="1366395" y="0"/>
                  </a:lnTo>
                  <a:cubicBezTo>
                    <a:pt x="1385565" y="0"/>
                    <a:pt x="1403950" y="7615"/>
                    <a:pt x="1417506" y="21171"/>
                  </a:cubicBezTo>
                  <a:cubicBezTo>
                    <a:pt x="1431061" y="34726"/>
                    <a:pt x="1438677" y="53112"/>
                    <a:pt x="1438677" y="72282"/>
                  </a:cubicBezTo>
                  <a:lnTo>
                    <a:pt x="1438677" y="1352743"/>
                  </a:lnTo>
                  <a:cubicBezTo>
                    <a:pt x="1438677" y="1371913"/>
                    <a:pt x="1431061" y="1390298"/>
                    <a:pt x="1417506" y="1403853"/>
                  </a:cubicBezTo>
                  <a:cubicBezTo>
                    <a:pt x="1403950" y="1417409"/>
                    <a:pt x="1385565" y="1425024"/>
                    <a:pt x="1366395" y="1425024"/>
                  </a:cubicBezTo>
                  <a:lnTo>
                    <a:pt x="72282" y="1425024"/>
                  </a:lnTo>
                  <a:cubicBezTo>
                    <a:pt x="53112" y="1425024"/>
                    <a:pt x="34726" y="1417409"/>
                    <a:pt x="21171" y="1403853"/>
                  </a:cubicBezTo>
                  <a:cubicBezTo>
                    <a:pt x="7615" y="1390298"/>
                    <a:pt x="0" y="1371913"/>
                    <a:pt x="0" y="1352743"/>
                  </a:cubicBezTo>
                  <a:lnTo>
                    <a:pt x="0" y="72282"/>
                  </a:lnTo>
                  <a:cubicBezTo>
                    <a:pt x="0" y="53112"/>
                    <a:pt x="7615" y="34726"/>
                    <a:pt x="21171" y="21171"/>
                  </a:cubicBezTo>
                  <a:cubicBezTo>
                    <a:pt x="34726" y="7615"/>
                    <a:pt x="53112" y="0"/>
                    <a:pt x="72282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438677" cy="1482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948601" y="8888687"/>
            <a:ext cx="1024975" cy="1024975"/>
            <a:chOff x="0" y="0"/>
            <a:chExt cx="14840029" cy="14840029"/>
          </a:xfrm>
        </p:grpSpPr>
        <p:sp>
          <p:nvSpPr>
            <p:cNvPr id="7" name="Freeform 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E37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412762" y="3106440"/>
            <a:ext cx="5462475" cy="5410639"/>
            <a:chOff x="0" y="0"/>
            <a:chExt cx="1438677" cy="142502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38677" cy="1425024"/>
            </a:xfrm>
            <a:custGeom>
              <a:avLst/>
              <a:gdLst/>
              <a:ahLst/>
              <a:cxnLst/>
              <a:rect l="l" t="t" r="r" b="b"/>
              <a:pathLst>
                <a:path w="1438677" h="1425024">
                  <a:moveTo>
                    <a:pt x="72282" y="0"/>
                  </a:moveTo>
                  <a:lnTo>
                    <a:pt x="1366395" y="0"/>
                  </a:lnTo>
                  <a:cubicBezTo>
                    <a:pt x="1385565" y="0"/>
                    <a:pt x="1403950" y="7615"/>
                    <a:pt x="1417506" y="21171"/>
                  </a:cubicBezTo>
                  <a:cubicBezTo>
                    <a:pt x="1431061" y="34726"/>
                    <a:pt x="1438677" y="53112"/>
                    <a:pt x="1438677" y="72282"/>
                  </a:cubicBezTo>
                  <a:lnTo>
                    <a:pt x="1438677" y="1352743"/>
                  </a:lnTo>
                  <a:cubicBezTo>
                    <a:pt x="1438677" y="1371913"/>
                    <a:pt x="1431061" y="1390298"/>
                    <a:pt x="1417506" y="1403853"/>
                  </a:cubicBezTo>
                  <a:cubicBezTo>
                    <a:pt x="1403950" y="1417409"/>
                    <a:pt x="1385565" y="1425024"/>
                    <a:pt x="1366395" y="1425024"/>
                  </a:cubicBezTo>
                  <a:lnTo>
                    <a:pt x="72282" y="1425024"/>
                  </a:lnTo>
                  <a:cubicBezTo>
                    <a:pt x="53112" y="1425024"/>
                    <a:pt x="34726" y="1417409"/>
                    <a:pt x="21171" y="1403853"/>
                  </a:cubicBezTo>
                  <a:cubicBezTo>
                    <a:pt x="7615" y="1390298"/>
                    <a:pt x="0" y="1371913"/>
                    <a:pt x="0" y="1352743"/>
                  </a:cubicBezTo>
                  <a:lnTo>
                    <a:pt x="0" y="72282"/>
                  </a:lnTo>
                  <a:cubicBezTo>
                    <a:pt x="0" y="53112"/>
                    <a:pt x="7615" y="34726"/>
                    <a:pt x="21171" y="21171"/>
                  </a:cubicBezTo>
                  <a:cubicBezTo>
                    <a:pt x="34726" y="7615"/>
                    <a:pt x="53112" y="0"/>
                    <a:pt x="72282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438677" cy="1482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84813" y="3106440"/>
            <a:ext cx="5462475" cy="5410639"/>
            <a:chOff x="0" y="0"/>
            <a:chExt cx="1438677" cy="14250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38677" cy="1425024"/>
            </a:xfrm>
            <a:custGeom>
              <a:avLst/>
              <a:gdLst/>
              <a:ahLst/>
              <a:cxnLst/>
              <a:rect l="l" t="t" r="r" b="b"/>
              <a:pathLst>
                <a:path w="1438677" h="1425024">
                  <a:moveTo>
                    <a:pt x="72282" y="0"/>
                  </a:moveTo>
                  <a:lnTo>
                    <a:pt x="1366395" y="0"/>
                  </a:lnTo>
                  <a:cubicBezTo>
                    <a:pt x="1385565" y="0"/>
                    <a:pt x="1403950" y="7615"/>
                    <a:pt x="1417506" y="21171"/>
                  </a:cubicBezTo>
                  <a:cubicBezTo>
                    <a:pt x="1431061" y="34726"/>
                    <a:pt x="1438677" y="53112"/>
                    <a:pt x="1438677" y="72282"/>
                  </a:cubicBezTo>
                  <a:lnTo>
                    <a:pt x="1438677" y="1352743"/>
                  </a:lnTo>
                  <a:cubicBezTo>
                    <a:pt x="1438677" y="1371913"/>
                    <a:pt x="1431061" y="1390298"/>
                    <a:pt x="1417506" y="1403853"/>
                  </a:cubicBezTo>
                  <a:cubicBezTo>
                    <a:pt x="1403950" y="1417409"/>
                    <a:pt x="1385565" y="1425024"/>
                    <a:pt x="1366395" y="1425024"/>
                  </a:cubicBezTo>
                  <a:lnTo>
                    <a:pt x="72282" y="1425024"/>
                  </a:lnTo>
                  <a:cubicBezTo>
                    <a:pt x="53112" y="1425024"/>
                    <a:pt x="34726" y="1417409"/>
                    <a:pt x="21171" y="1403853"/>
                  </a:cubicBezTo>
                  <a:cubicBezTo>
                    <a:pt x="7615" y="1390298"/>
                    <a:pt x="0" y="1371913"/>
                    <a:pt x="0" y="1352743"/>
                  </a:cubicBezTo>
                  <a:lnTo>
                    <a:pt x="0" y="72282"/>
                  </a:lnTo>
                  <a:cubicBezTo>
                    <a:pt x="0" y="53112"/>
                    <a:pt x="7615" y="34726"/>
                    <a:pt x="21171" y="21171"/>
                  </a:cubicBezTo>
                  <a:cubicBezTo>
                    <a:pt x="34726" y="7615"/>
                    <a:pt x="53112" y="0"/>
                    <a:pt x="72282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438677" cy="1482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533065" y="3368332"/>
            <a:ext cx="1392782" cy="1392782"/>
          </a:xfrm>
          <a:custGeom>
            <a:avLst/>
            <a:gdLst/>
            <a:ahLst/>
            <a:cxnLst/>
            <a:rect l="l" t="t" r="r" b="b"/>
            <a:pathLst>
              <a:path w="1392782" h="1392782">
                <a:moveTo>
                  <a:pt x="0" y="0"/>
                </a:moveTo>
                <a:lnTo>
                  <a:pt x="1392782" y="0"/>
                </a:lnTo>
                <a:lnTo>
                  <a:pt x="1392782" y="1392783"/>
                </a:lnTo>
                <a:lnTo>
                  <a:pt x="0" y="1392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449649" y="3412856"/>
            <a:ext cx="1388701" cy="1457954"/>
          </a:xfrm>
          <a:custGeom>
            <a:avLst/>
            <a:gdLst/>
            <a:ahLst/>
            <a:cxnLst/>
            <a:rect l="l" t="t" r="r" b="b"/>
            <a:pathLst>
              <a:path w="1388701" h="1457954">
                <a:moveTo>
                  <a:pt x="0" y="0"/>
                </a:moveTo>
                <a:lnTo>
                  <a:pt x="1388702" y="0"/>
                </a:lnTo>
                <a:lnTo>
                  <a:pt x="1388702" y="1457954"/>
                </a:lnTo>
                <a:lnTo>
                  <a:pt x="0" y="1457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4435071" y="3412856"/>
            <a:ext cx="1340720" cy="1512801"/>
          </a:xfrm>
          <a:custGeom>
            <a:avLst/>
            <a:gdLst/>
            <a:ahLst/>
            <a:cxnLst/>
            <a:rect l="l" t="t" r="r" b="b"/>
            <a:pathLst>
              <a:path w="1340720" h="1512801">
                <a:moveTo>
                  <a:pt x="0" y="0"/>
                </a:moveTo>
                <a:lnTo>
                  <a:pt x="1340720" y="0"/>
                </a:lnTo>
                <a:lnTo>
                  <a:pt x="1340720" y="1512801"/>
                </a:lnTo>
                <a:lnTo>
                  <a:pt x="0" y="1512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543444" y="1068210"/>
            <a:ext cx="9925785" cy="146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13"/>
              </a:lnSpc>
            </a:pPr>
            <a:r>
              <a:rPr lang="en-US" sz="808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MAIN ISSUES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3444" y="4885255"/>
            <a:ext cx="5372023" cy="124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6"/>
              </a:lnSpc>
            </a:pPr>
            <a:r>
              <a:rPr lang="en-US" sz="3526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Unreliable Service &amp; Poor Maintenance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57988" y="4885255"/>
            <a:ext cx="5372023" cy="124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6"/>
              </a:lnSpc>
            </a:pPr>
            <a:r>
              <a:rPr lang="en-US" sz="3526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Lack of Proper Distribution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239551" y="5053479"/>
            <a:ext cx="5552998" cy="124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6"/>
              </a:lnSpc>
            </a:pPr>
            <a:r>
              <a:rPr lang="en-US" sz="3526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Variety of</a:t>
            </a:r>
          </a:p>
          <a:p>
            <a:pPr algn="ctr">
              <a:lnSpc>
                <a:spcPts val="4936"/>
              </a:lnSpc>
            </a:pPr>
            <a:r>
              <a:rPr lang="en-US" sz="3526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Competitors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79623" y="6277433"/>
            <a:ext cx="4790119" cy="157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6060" lvl="1" indent="-323030" algn="l">
              <a:lnSpc>
                <a:spcPts val="4189"/>
              </a:lnSpc>
              <a:buFont typeface="Arial"/>
              <a:buChar char="•"/>
            </a:pPr>
            <a:r>
              <a:rPr lang="en-US" sz="2992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Broken Bikes</a:t>
            </a:r>
          </a:p>
          <a:p>
            <a:pPr marL="646060" lvl="1" indent="-323030" algn="l">
              <a:lnSpc>
                <a:spcPts val="4189"/>
              </a:lnSpc>
              <a:buFont typeface="Arial"/>
              <a:buChar char="•"/>
            </a:pPr>
            <a:r>
              <a:rPr lang="en-US" sz="2992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Empty Stations</a:t>
            </a:r>
          </a:p>
          <a:p>
            <a:pPr marL="646060" lvl="1" indent="-323030" algn="l">
              <a:lnSpc>
                <a:spcPts val="4189"/>
              </a:lnSpc>
              <a:buFont typeface="Arial"/>
              <a:buChar char="•"/>
            </a:pPr>
            <a:r>
              <a:rPr lang="en-US" sz="2992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Slow Repairs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99158" y="6163745"/>
            <a:ext cx="4837491" cy="2573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0283" lvl="1" indent="-315142" algn="l">
              <a:lnSpc>
                <a:spcPts val="4087"/>
              </a:lnSpc>
              <a:buFont typeface="Arial"/>
              <a:buChar char="•"/>
            </a:pPr>
            <a:r>
              <a:rPr lang="en-US" sz="2919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Balanced Bikes for Every Borough</a:t>
            </a:r>
          </a:p>
          <a:p>
            <a:pPr marL="630283" lvl="1" indent="-315142" algn="l">
              <a:lnSpc>
                <a:spcPts val="4087"/>
              </a:lnSpc>
              <a:buFont typeface="Arial"/>
              <a:buChar char="•"/>
            </a:pPr>
            <a:r>
              <a:rPr lang="en-US" sz="2919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"Too Many Here, None There."</a:t>
            </a:r>
          </a:p>
          <a:p>
            <a:pPr algn="l">
              <a:lnSpc>
                <a:spcPts val="4087"/>
              </a:lnSpc>
            </a:pPr>
            <a:endParaRPr lang="en-US" sz="2919">
              <a:solidFill>
                <a:srgbClr val="0E377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528807" y="6440741"/>
            <a:ext cx="4974487" cy="1048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5543" lvl="1" indent="-322772" algn="l">
              <a:lnSpc>
                <a:spcPts val="4186"/>
              </a:lnSpc>
              <a:buFont typeface="Arial"/>
              <a:buChar char="•"/>
            </a:pPr>
            <a:r>
              <a:rPr lang="en-US" sz="2990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Create Brand Loyalty</a:t>
            </a:r>
          </a:p>
          <a:p>
            <a:pPr marL="645543" lvl="1" indent="-322772" algn="l">
              <a:lnSpc>
                <a:spcPts val="4186"/>
              </a:lnSpc>
              <a:buFont typeface="Arial"/>
              <a:buChar char="•"/>
            </a:pPr>
            <a:r>
              <a:rPr lang="en-US" sz="2990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Incentivize Customers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42975"/>
            <a:ext cx="8964174" cy="141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25"/>
              </a:lnSpc>
            </a:pPr>
            <a:r>
              <a:rPr lang="en-US" sz="876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RELAUNCH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948601" y="8888687"/>
            <a:ext cx="1024975" cy="1024975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E37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79450" y="2846884"/>
            <a:ext cx="9729100" cy="6722421"/>
            <a:chOff x="0" y="0"/>
            <a:chExt cx="12972133" cy="896322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2972133" cy="8963228"/>
              <a:chOff x="0" y="0"/>
              <a:chExt cx="3093926" cy="21377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093926" cy="2137780"/>
              </a:xfrm>
              <a:custGeom>
                <a:avLst/>
                <a:gdLst/>
                <a:ahLst/>
                <a:cxnLst/>
                <a:rect l="l" t="t" r="r" b="b"/>
                <a:pathLst>
                  <a:path w="3093926" h="2137780">
                    <a:moveTo>
                      <a:pt x="41285" y="0"/>
                    </a:moveTo>
                    <a:lnTo>
                      <a:pt x="3052641" y="0"/>
                    </a:lnTo>
                    <a:cubicBezTo>
                      <a:pt x="3063591" y="0"/>
                      <a:pt x="3074092" y="4350"/>
                      <a:pt x="3081834" y="12092"/>
                    </a:cubicBezTo>
                    <a:cubicBezTo>
                      <a:pt x="3089577" y="19835"/>
                      <a:pt x="3093926" y="30336"/>
                      <a:pt x="3093926" y="41285"/>
                    </a:cubicBezTo>
                    <a:lnTo>
                      <a:pt x="3093926" y="2096495"/>
                    </a:lnTo>
                    <a:cubicBezTo>
                      <a:pt x="3093926" y="2107444"/>
                      <a:pt x="3089577" y="2117946"/>
                      <a:pt x="3081834" y="2125688"/>
                    </a:cubicBezTo>
                    <a:cubicBezTo>
                      <a:pt x="3074092" y="2133430"/>
                      <a:pt x="3063591" y="2137780"/>
                      <a:pt x="3052641" y="2137780"/>
                    </a:cubicBezTo>
                    <a:lnTo>
                      <a:pt x="41285" y="2137780"/>
                    </a:lnTo>
                    <a:cubicBezTo>
                      <a:pt x="30336" y="2137780"/>
                      <a:pt x="19835" y="2133430"/>
                      <a:pt x="12092" y="2125688"/>
                    </a:cubicBezTo>
                    <a:cubicBezTo>
                      <a:pt x="4350" y="2117946"/>
                      <a:pt x="0" y="2107444"/>
                      <a:pt x="0" y="2096495"/>
                    </a:cubicBezTo>
                    <a:lnTo>
                      <a:pt x="0" y="41285"/>
                    </a:lnTo>
                    <a:cubicBezTo>
                      <a:pt x="0" y="30336"/>
                      <a:pt x="4350" y="19835"/>
                      <a:pt x="12092" y="12092"/>
                    </a:cubicBezTo>
                    <a:cubicBezTo>
                      <a:pt x="19835" y="4350"/>
                      <a:pt x="30336" y="0"/>
                      <a:pt x="41285" y="0"/>
                    </a:cubicBezTo>
                    <a:close/>
                  </a:path>
                </a:pathLst>
              </a:custGeom>
              <a:solidFill>
                <a:srgbClr val="FFFFFF">
                  <a:alpha val="8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3093926" cy="21949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797888" y="656001"/>
              <a:ext cx="11279537" cy="1861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71"/>
                </a:lnSpc>
              </a:pPr>
              <a:r>
                <a:rPr lang="en-US" sz="4933" b="1">
                  <a:solidFill>
                    <a:srgbClr val="0E377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CITI BIKE REVOLVE</a:t>
              </a:r>
            </a:p>
            <a:p>
              <a:pPr algn="ctr">
                <a:lnSpc>
                  <a:spcPts val="4918"/>
                </a:lnSpc>
              </a:pPr>
              <a:r>
                <a:rPr lang="en-US" sz="4133" b="1" i="1">
                  <a:solidFill>
                    <a:srgbClr val="0E3774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“SMARTER, FASTER, SMOOTHER"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432584" y="2809410"/>
              <a:ext cx="6106966" cy="668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17"/>
                </a:lnSpc>
              </a:pPr>
              <a:r>
                <a:rPr lang="en-US" sz="3123">
                  <a:solidFill>
                    <a:srgbClr val="0E3774"/>
                  </a:solidFill>
                  <a:latin typeface="Poppins"/>
                  <a:ea typeface="Poppins"/>
                  <a:cs typeface="Poppins"/>
                  <a:sym typeface="Poppins"/>
                </a:rPr>
                <a:t>REWARD AND RE-DOCK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917284" y="4148163"/>
              <a:ext cx="540968" cy="54096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377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842440" y="3721555"/>
              <a:ext cx="10201992" cy="1949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5"/>
                </a:lnSpc>
              </a:pPr>
              <a:r>
                <a:rPr lang="en-US" sz="2804" b="1">
                  <a:solidFill>
                    <a:srgbClr val="0E377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Citi Bike users earn rewards for dropping bikes at less crowded docks</a:t>
              </a:r>
            </a:p>
            <a:p>
              <a:pPr algn="l">
                <a:lnSpc>
                  <a:spcPts val="3925"/>
                </a:lnSpc>
              </a:pPr>
              <a:endParaRPr lang="en-US" sz="2804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842440" y="5250368"/>
              <a:ext cx="9646394" cy="1296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5"/>
                </a:lnSpc>
              </a:pPr>
              <a:r>
                <a:rPr lang="en-US" sz="2804" b="1">
                  <a:solidFill>
                    <a:srgbClr val="0E377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App notifications guiding users to nearest docks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42440" y="6773640"/>
              <a:ext cx="10774908" cy="1296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5"/>
                </a:lnSpc>
              </a:pPr>
              <a:r>
                <a:rPr lang="en-US" sz="2804" b="1">
                  <a:solidFill>
                    <a:srgbClr val="0E377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Improves distribution, beats competitors, and reduces maintenance tasks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917284" y="5671032"/>
              <a:ext cx="540968" cy="540968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377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917284" y="7194303"/>
              <a:ext cx="540968" cy="540968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377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6958126" y="8888687"/>
            <a:ext cx="1024975" cy="1024975"/>
            <a:chOff x="0" y="0"/>
            <a:chExt cx="14840029" cy="14840029"/>
          </a:xfrm>
        </p:grpSpPr>
        <p:sp>
          <p:nvSpPr>
            <p:cNvPr id="4" name="Freeform 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E37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337382" y="657330"/>
            <a:ext cx="13613235" cy="217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5"/>
              </a:lnSpc>
            </a:pPr>
            <a:r>
              <a:rPr lang="en-US" sz="706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FINANCIAL STANDING OF TARGET CUSTOMERS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806813" y="3226768"/>
            <a:ext cx="4512808" cy="6686895"/>
            <a:chOff x="0" y="0"/>
            <a:chExt cx="1553952" cy="23025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3952" cy="2302582"/>
            </a:xfrm>
            <a:custGeom>
              <a:avLst/>
              <a:gdLst/>
              <a:ahLst/>
              <a:cxnLst/>
              <a:rect l="l" t="t" r="r" b="b"/>
              <a:pathLst>
                <a:path w="1553952" h="2302582">
                  <a:moveTo>
                    <a:pt x="87493" y="0"/>
                  </a:moveTo>
                  <a:lnTo>
                    <a:pt x="1466459" y="0"/>
                  </a:lnTo>
                  <a:cubicBezTo>
                    <a:pt x="1489663" y="0"/>
                    <a:pt x="1511918" y="9218"/>
                    <a:pt x="1528326" y="25626"/>
                  </a:cubicBezTo>
                  <a:cubicBezTo>
                    <a:pt x="1544734" y="42034"/>
                    <a:pt x="1553952" y="64288"/>
                    <a:pt x="1553952" y="87493"/>
                  </a:cubicBezTo>
                  <a:lnTo>
                    <a:pt x="1553952" y="2215090"/>
                  </a:lnTo>
                  <a:cubicBezTo>
                    <a:pt x="1553952" y="2263410"/>
                    <a:pt x="1514780" y="2302582"/>
                    <a:pt x="1466459" y="2302582"/>
                  </a:cubicBezTo>
                  <a:lnTo>
                    <a:pt x="87493" y="2302582"/>
                  </a:lnTo>
                  <a:cubicBezTo>
                    <a:pt x="64288" y="2302582"/>
                    <a:pt x="42034" y="2293364"/>
                    <a:pt x="25626" y="2276956"/>
                  </a:cubicBezTo>
                  <a:cubicBezTo>
                    <a:pt x="9218" y="2260548"/>
                    <a:pt x="0" y="2238294"/>
                    <a:pt x="0" y="2215090"/>
                  </a:cubicBezTo>
                  <a:lnTo>
                    <a:pt x="0" y="87493"/>
                  </a:lnTo>
                  <a:cubicBezTo>
                    <a:pt x="0" y="64288"/>
                    <a:pt x="9218" y="42034"/>
                    <a:pt x="25626" y="25626"/>
                  </a:cubicBezTo>
                  <a:cubicBezTo>
                    <a:pt x="42034" y="9218"/>
                    <a:pt x="64288" y="0"/>
                    <a:pt x="87493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553952" cy="2359732"/>
            </a:xfrm>
            <a:prstGeom prst="rect">
              <a:avLst/>
            </a:prstGeom>
          </p:spPr>
          <p:txBody>
            <a:bodyPr lIns="47727" tIns="47727" rIns="47727" bIns="4772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83417" y="3226768"/>
            <a:ext cx="4512808" cy="6686895"/>
            <a:chOff x="0" y="0"/>
            <a:chExt cx="1553952" cy="23025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3952" cy="2302582"/>
            </a:xfrm>
            <a:custGeom>
              <a:avLst/>
              <a:gdLst/>
              <a:ahLst/>
              <a:cxnLst/>
              <a:rect l="l" t="t" r="r" b="b"/>
              <a:pathLst>
                <a:path w="1553952" h="2302582">
                  <a:moveTo>
                    <a:pt x="87493" y="0"/>
                  </a:moveTo>
                  <a:lnTo>
                    <a:pt x="1466459" y="0"/>
                  </a:lnTo>
                  <a:cubicBezTo>
                    <a:pt x="1489663" y="0"/>
                    <a:pt x="1511918" y="9218"/>
                    <a:pt x="1528326" y="25626"/>
                  </a:cubicBezTo>
                  <a:cubicBezTo>
                    <a:pt x="1544734" y="42034"/>
                    <a:pt x="1553952" y="64288"/>
                    <a:pt x="1553952" y="87493"/>
                  </a:cubicBezTo>
                  <a:lnTo>
                    <a:pt x="1553952" y="2215090"/>
                  </a:lnTo>
                  <a:cubicBezTo>
                    <a:pt x="1553952" y="2263410"/>
                    <a:pt x="1514780" y="2302582"/>
                    <a:pt x="1466459" y="2302582"/>
                  </a:cubicBezTo>
                  <a:lnTo>
                    <a:pt x="87493" y="2302582"/>
                  </a:lnTo>
                  <a:cubicBezTo>
                    <a:pt x="64288" y="2302582"/>
                    <a:pt x="42034" y="2293364"/>
                    <a:pt x="25626" y="2276956"/>
                  </a:cubicBezTo>
                  <a:cubicBezTo>
                    <a:pt x="9218" y="2260548"/>
                    <a:pt x="0" y="2238294"/>
                    <a:pt x="0" y="2215090"/>
                  </a:cubicBezTo>
                  <a:lnTo>
                    <a:pt x="0" y="87493"/>
                  </a:lnTo>
                  <a:cubicBezTo>
                    <a:pt x="0" y="64288"/>
                    <a:pt x="9218" y="42034"/>
                    <a:pt x="25626" y="25626"/>
                  </a:cubicBezTo>
                  <a:cubicBezTo>
                    <a:pt x="42034" y="9218"/>
                    <a:pt x="64288" y="0"/>
                    <a:pt x="87493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553952" cy="2359732"/>
            </a:xfrm>
            <a:prstGeom prst="rect">
              <a:avLst/>
            </a:prstGeom>
          </p:spPr>
          <p:txBody>
            <a:bodyPr lIns="47727" tIns="47727" rIns="47727" bIns="4772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60022" y="3226768"/>
            <a:ext cx="4512808" cy="6686895"/>
            <a:chOff x="0" y="0"/>
            <a:chExt cx="1553952" cy="23025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53952" cy="2302582"/>
            </a:xfrm>
            <a:custGeom>
              <a:avLst/>
              <a:gdLst/>
              <a:ahLst/>
              <a:cxnLst/>
              <a:rect l="l" t="t" r="r" b="b"/>
              <a:pathLst>
                <a:path w="1553952" h="2302582">
                  <a:moveTo>
                    <a:pt x="87493" y="0"/>
                  </a:moveTo>
                  <a:lnTo>
                    <a:pt x="1466459" y="0"/>
                  </a:lnTo>
                  <a:cubicBezTo>
                    <a:pt x="1489663" y="0"/>
                    <a:pt x="1511918" y="9218"/>
                    <a:pt x="1528326" y="25626"/>
                  </a:cubicBezTo>
                  <a:cubicBezTo>
                    <a:pt x="1544734" y="42034"/>
                    <a:pt x="1553952" y="64288"/>
                    <a:pt x="1553952" y="87493"/>
                  </a:cubicBezTo>
                  <a:lnTo>
                    <a:pt x="1553952" y="2215090"/>
                  </a:lnTo>
                  <a:cubicBezTo>
                    <a:pt x="1553952" y="2263410"/>
                    <a:pt x="1514780" y="2302582"/>
                    <a:pt x="1466459" y="2302582"/>
                  </a:cubicBezTo>
                  <a:lnTo>
                    <a:pt x="87493" y="2302582"/>
                  </a:lnTo>
                  <a:cubicBezTo>
                    <a:pt x="64288" y="2302582"/>
                    <a:pt x="42034" y="2293364"/>
                    <a:pt x="25626" y="2276956"/>
                  </a:cubicBezTo>
                  <a:cubicBezTo>
                    <a:pt x="9218" y="2260548"/>
                    <a:pt x="0" y="2238294"/>
                    <a:pt x="0" y="2215090"/>
                  </a:cubicBezTo>
                  <a:lnTo>
                    <a:pt x="0" y="87493"/>
                  </a:lnTo>
                  <a:cubicBezTo>
                    <a:pt x="0" y="64288"/>
                    <a:pt x="9218" y="42034"/>
                    <a:pt x="25626" y="25626"/>
                  </a:cubicBezTo>
                  <a:cubicBezTo>
                    <a:pt x="42034" y="9218"/>
                    <a:pt x="64288" y="0"/>
                    <a:pt x="87493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553952" cy="2359732"/>
            </a:xfrm>
            <a:prstGeom prst="rect">
              <a:avLst/>
            </a:prstGeom>
          </p:spPr>
          <p:txBody>
            <a:bodyPr lIns="47727" tIns="47727" rIns="47727" bIns="4772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3048180" y="7462542"/>
            <a:ext cx="2030075" cy="2310418"/>
          </a:xfrm>
          <a:custGeom>
            <a:avLst/>
            <a:gdLst/>
            <a:ahLst/>
            <a:cxnLst/>
            <a:rect l="l" t="t" r="r" b="b"/>
            <a:pathLst>
              <a:path w="2030075" h="2310418">
                <a:moveTo>
                  <a:pt x="0" y="0"/>
                </a:moveTo>
                <a:lnTo>
                  <a:pt x="2030074" y="0"/>
                </a:lnTo>
                <a:lnTo>
                  <a:pt x="2030074" y="2310418"/>
                </a:lnTo>
                <a:lnTo>
                  <a:pt x="0" y="2310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953931" y="7548276"/>
            <a:ext cx="2371820" cy="2138950"/>
          </a:xfrm>
          <a:custGeom>
            <a:avLst/>
            <a:gdLst/>
            <a:ahLst/>
            <a:cxnLst/>
            <a:rect l="l" t="t" r="r" b="b"/>
            <a:pathLst>
              <a:path w="2371820" h="2138950">
                <a:moveTo>
                  <a:pt x="0" y="0"/>
                </a:moveTo>
                <a:lnTo>
                  <a:pt x="2371820" y="0"/>
                </a:lnTo>
                <a:lnTo>
                  <a:pt x="2371820" y="2138950"/>
                </a:lnTo>
                <a:lnTo>
                  <a:pt x="0" y="21389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3210686" y="7625910"/>
            <a:ext cx="2028194" cy="1983682"/>
          </a:xfrm>
          <a:custGeom>
            <a:avLst/>
            <a:gdLst/>
            <a:ahLst/>
            <a:cxnLst/>
            <a:rect l="l" t="t" r="r" b="b"/>
            <a:pathLst>
              <a:path w="2028194" h="1983682">
                <a:moveTo>
                  <a:pt x="0" y="0"/>
                </a:moveTo>
                <a:lnTo>
                  <a:pt x="2028194" y="0"/>
                </a:lnTo>
                <a:lnTo>
                  <a:pt x="2028194" y="1983682"/>
                </a:lnTo>
                <a:lnTo>
                  <a:pt x="0" y="1983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806866" y="4079938"/>
            <a:ext cx="4512808" cy="3228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8514" lvl="1" indent="-304257" algn="l">
              <a:lnSpc>
                <a:spcPts val="4227"/>
              </a:lnSpc>
              <a:buFont typeface="Arial"/>
              <a:buChar char="•"/>
            </a:pPr>
            <a:r>
              <a:rPr lang="en-US" sz="2818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Middle- to Upper-middle income earners</a:t>
            </a:r>
          </a:p>
          <a:p>
            <a:pPr marL="608514" lvl="1" indent="-304257" algn="l">
              <a:lnSpc>
                <a:spcPts val="4227"/>
              </a:lnSpc>
              <a:buFont typeface="Arial"/>
              <a:buChar char="•"/>
            </a:pPr>
            <a:r>
              <a:rPr lang="en-US" sz="2818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Already spend $127-$200 yearly on memberships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83437" y="4079938"/>
            <a:ext cx="4512808" cy="269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8514" lvl="1" indent="-304257" algn="l">
              <a:lnSpc>
                <a:spcPts val="4227"/>
              </a:lnSpc>
              <a:buFont typeface="Arial"/>
              <a:buChar char="•"/>
            </a:pPr>
            <a:r>
              <a:rPr lang="en-US" sz="2818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Tourists &amp; students</a:t>
            </a:r>
          </a:p>
          <a:p>
            <a:pPr marL="608514" lvl="1" indent="-304257" algn="l">
              <a:lnSpc>
                <a:spcPts val="4227"/>
              </a:lnSpc>
              <a:buFont typeface="Arial"/>
              <a:buChar char="•"/>
            </a:pPr>
            <a:r>
              <a:rPr lang="en-US" sz="2818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Price-sensitive</a:t>
            </a:r>
          </a:p>
          <a:p>
            <a:pPr marL="608514" lvl="1" indent="-304257" algn="l">
              <a:lnSpc>
                <a:spcPts val="4227"/>
              </a:lnSpc>
              <a:buFont typeface="Arial"/>
              <a:buChar char="•"/>
            </a:pPr>
            <a:r>
              <a:rPr lang="en-US" sz="2818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Respond well to flexible value bundles &amp;  packages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68379" y="4079938"/>
            <a:ext cx="4512808" cy="269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8514" lvl="1" indent="-304257" algn="l">
              <a:lnSpc>
                <a:spcPts val="4227"/>
              </a:lnSpc>
              <a:buFont typeface="Arial"/>
              <a:buChar char="•"/>
            </a:pPr>
            <a:r>
              <a:rPr lang="en-US" sz="2818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Use bikes daily</a:t>
            </a:r>
          </a:p>
          <a:p>
            <a:pPr marL="608514" lvl="1" indent="-304257" algn="l">
              <a:lnSpc>
                <a:spcPts val="4227"/>
              </a:lnSpc>
              <a:buFont typeface="Arial"/>
              <a:buChar char="•"/>
            </a:pPr>
            <a:r>
              <a:rPr lang="en-US" sz="2818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Prioritizes durability, availability, &amp; cost efficiency</a:t>
            </a:r>
          </a:p>
          <a:p>
            <a:pPr marL="608514" lvl="1" indent="-304257" algn="l">
              <a:lnSpc>
                <a:spcPts val="4227"/>
              </a:lnSpc>
              <a:buFont typeface="Arial"/>
              <a:buChar char="•"/>
            </a:pPr>
            <a:r>
              <a:rPr lang="en-US" sz="2818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Earn $10-$15 hourly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06866" y="3384126"/>
            <a:ext cx="4512781" cy="5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8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Annual Members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85879" y="3384126"/>
            <a:ext cx="3907911" cy="5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8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Casual Users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029840" y="3384126"/>
            <a:ext cx="4373171" cy="5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8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Delivery Riders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6958126" y="8888687"/>
            <a:ext cx="1024975" cy="1024975"/>
            <a:chOff x="0" y="0"/>
            <a:chExt cx="14840029" cy="14840029"/>
          </a:xfrm>
        </p:grpSpPr>
        <p:sp>
          <p:nvSpPr>
            <p:cNvPr id="4" name="Freeform 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E37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276169" y="819150"/>
            <a:ext cx="18102493" cy="1360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6"/>
              </a:lnSpc>
            </a:pPr>
            <a:r>
              <a:rPr lang="en-US" sz="756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CITI BIKE ADVANTAGES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72399" y="2762595"/>
            <a:ext cx="12516128" cy="5480514"/>
            <a:chOff x="0" y="0"/>
            <a:chExt cx="4049087" cy="1772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49087" cy="1772999"/>
            </a:xfrm>
            <a:custGeom>
              <a:avLst/>
              <a:gdLst/>
              <a:ahLst/>
              <a:cxnLst/>
              <a:rect l="l" t="t" r="r" b="b"/>
              <a:pathLst>
                <a:path w="4049087" h="1772999">
                  <a:moveTo>
                    <a:pt x="31546" y="0"/>
                  </a:moveTo>
                  <a:lnTo>
                    <a:pt x="4017541" y="0"/>
                  </a:lnTo>
                  <a:cubicBezTo>
                    <a:pt x="4025907" y="0"/>
                    <a:pt x="4033931" y="3324"/>
                    <a:pt x="4039847" y="9240"/>
                  </a:cubicBezTo>
                  <a:cubicBezTo>
                    <a:pt x="4045764" y="15156"/>
                    <a:pt x="4049087" y="23180"/>
                    <a:pt x="4049087" y="31546"/>
                  </a:cubicBezTo>
                  <a:lnTo>
                    <a:pt x="4049087" y="1741452"/>
                  </a:lnTo>
                  <a:cubicBezTo>
                    <a:pt x="4049087" y="1758875"/>
                    <a:pt x="4034963" y="1772999"/>
                    <a:pt x="4017541" y="1772999"/>
                  </a:cubicBezTo>
                  <a:lnTo>
                    <a:pt x="31546" y="1772999"/>
                  </a:lnTo>
                  <a:cubicBezTo>
                    <a:pt x="23180" y="1772999"/>
                    <a:pt x="15156" y="1769675"/>
                    <a:pt x="9240" y="1763759"/>
                  </a:cubicBezTo>
                  <a:cubicBezTo>
                    <a:pt x="3324" y="1757843"/>
                    <a:pt x="0" y="1749819"/>
                    <a:pt x="0" y="1741452"/>
                  </a:cubicBezTo>
                  <a:lnTo>
                    <a:pt x="0" y="31546"/>
                  </a:lnTo>
                  <a:cubicBezTo>
                    <a:pt x="0" y="23180"/>
                    <a:pt x="3324" y="15156"/>
                    <a:pt x="9240" y="9240"/>
                  </a:cubicBezTo>
                  <a:cubicBezTo>
                    <a:pt x="15156" y="3324"/>
                    <a:pt x="23180" y="0"/>
                    <a:pt x="31546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049087" cy="1830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219860" y="3273303"/>
            <a:ext cx="12221207" cy="4192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9969" lvl="1" indent="-379985" algn="l">
              <a:lnSpc>
                <a:spcPts val="6688"/>
              </a:lnSpc>
              <a:buFont typeface="Arial"/>
              <a:buChar char="•"/>
            </a:pPr>
            <a:r>
              <a:rPr lang="en-US" sz="3520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Dense Station Network</a:t>
            </a:r>
            <a:r>
              <a:rPr lang="en-US" sz="3520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: Largest in NYC</a:t>
            </a:r>
          </a:p>
          <a:p>
            <a:pPr marL="759969" lvl="1" indent="-379985" algn="l">
              <a:lnSpc>
                <a:spcPts val="6688"/>
              </a:lnSpc>
              <a:buFont typeface="Arial"/>
              <a:buChar char="•"/>
            </a:pPr>
            <a:r>
              <a:rPr lang="en-US" sz="3520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Local Branding:</a:t>
            </a:r>
            <a:r>
              <a:rPr lang="en-US" sz="3520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 Synonymous with NYC bike culture</a:t>
            </a:r>
          </a:p>
          <a:p>
            <a:pPr marL="759969" lvl="1" indent="-379985" algn="l">
              <a:lnSpc>
                <a:spcPts val="6688"/>
              </a:lnSpc>
              <a:buFont typeface="Arial"/>
              <a:buChar char="•"/>
            </a:pPr>
            <a:r>
              <a:rPr lang="en-US" sz="3520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Trusted with NYC’s DOT</a:t>
            </a:r>
            <a:r>
              <a:rPr lang="en-US" sz="3520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: City-backed </a:t>
            </a:r>
          </a:p>
          <a:p>
            <a:pPr marL="759969" lvl="1" indent="-379985" algn="l">
              <a:lnSpc>
                <a:spcPts val="6688"/>
              </a:lnSpc>
              <a:buFont typeface="Arial"/>
              <a:buChar char="•"/>
            </a:pPr>
            <a:r>
              <a:rPr lang="en-US" sz="3520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Sustainability-first image with strong ESG appeal for investors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12319" y="485797"/>
            <a:ext cx="16663362" cy="1360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6"/>
              </a:lnSpc>
            </a:pPr>
            <a:r>
              <a:rPr lang="en-US" sz="756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TIMELINES TO MARKET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948601" y="8888687"/>
            <a:ext cx="1024975" cy="1024975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E37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47540" y="2037977"/>
            <a:ext cx="14678899" cy="1792063"/>
            <a:chOff x="0" y="0"/>
            <a:chExt cx="5250754" cy="6410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50754" cy="641035"/>
            </a:xfrm>
            <a:custGeom>
              <a:avLst/>
              <a:gdLst/>
              <a:ahLst/>
              <a:cxnLst/>
              <a:rect l="l" t="t" r="r" b="b"/>
              <a:pathLst>
                <a:path w="5250754" h="641035">
                  <a:moveTo>
                    <a:pt x="26898" y="0"/>
                  </a:moveTo>
                  <a:lnTo>
                    <a:pt x="5223856" y="0"/>
                  </a:lnTo>
                  <a:cubicBezTo>
                    <a:pt x="5238711" y="0"/>
                    <a:pt x="5250754" y="12043"/>
                    <a:pt x="5250754" y="26898"/>
                  </a:cubicBezTo>
                  <a:lnTo>
                    <a:pt x="5250754" y="614136"/>
                  </a:lnTo>
                  <a:cubicBezTo>
                    <a:pt x="5250754" y="621270"/>
                    <a:pt x="5247920" y="628112"/>
                    <a:pt x="5242876" y="633156"/>
                  </a:cubicBezTo>
                  <a:cubicBezTo>
                    <a:pt x="5237831" y="638201"/>
                    <a:pt x="5230990" y="641035"/>
                    <a:pt x="5223856" y="641035"/>
                  </a:cubicBezTo>
                  <a:lnTo>
                    <a:pt x="26898" y="641035"/>
                  </a:lnTo>
                  <a:cubicBezTo>
                    <a:pt x="12043" y="641035"/>
                    <a:pt x="0" y="628992"/>
                    <a:pt x="0" y="614136"/>
                  </a:cubicBezTo>
                  <a:lnTo>
                    <a:pt x="0" y="26898"/>
                  </a:lnTo>
                  <a:cubicBezTo>
                    <a:pt x="0" y="12043"/>
                    <a:pt x="12043" y="0"/>
                    <a:pt x="26898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250754" cy="698185"/>
            </a:xfrm>
            <a:prstGeom prst="rect">
              <a:avLst/>
            </a:prstGeom>
          </p:spPr>
          <p:txBody>
            <a:bodyPr lIns="45943" tIns="45943" rIns="45943" bIns="4594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488765" y="2218047"/>
            <a:ext cx="2895434" cy="135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5"/>
              </a:lnSpc>
            </a:pPr>
            <a:r>
              <a:rPr lang="en-US" sz="2532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Phase 1:</a:t>
            </a:r>
          </a:p>
          <a:p>
            <a:pPr algn="ctr">
              <a:lnSpc>
                <a:spcPts val="3545"/>
              </a:lnSpc>
            </a:pPr>
            <a:r>
              <a:rPr lang="en-US" sz="2532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 &amp; Plan </a:t>
            </a:r>
          </a:p>
          <a:p>
            <a:pPr algn="ctr">
              <a:lnSpc>
                <a:spcPts val="3545"/>
              </a:lnSpc>
            </a:pPr>
            <a:r>
              <a:rPr lang="en-US" sz="2532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(0-3 months)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09646" y="2180699"/>
            <a:ext cx="10816793" cy="142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725" lvl="1" indent="-273363" algn="l">
              <a:lnSpc>
                <a:spcPts val="3798"/>
              </a:lnSpc>
              <a:buFont typeface="Arial"/>
              <a:buChar char="•"/>
            </a:pPr>
            <a:r>
              <a:rPr lang="en-US" sz="2532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Finalize technological requirements </a:t>
            </a:r>
          </a:p>
          <a:p>
            <a:pPr marL="546725" lvl="1" indent="-273363" algn="l">
              <a:lnSpc>
                <a:spcPts val="3798"/>
              </a:lnSpc>
              <a:buFont typeface="Arial"/>
              <a:buChar char="•"/>
            </a:pPr>
            <a:r>
              <a:rPr lang="en-US" sz="2532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Conduct focus groups &amp; pilot testing in select neighborhoods</a:t>
            </a:r>
          </a:p>
          <a:p>
            <a:pPr marL="546725" lvl="1" indent="-273363" algn="l">
              <a:lnSpc>
                <a:spcPts val="3798"/>
              </a:lnSpc>
              <a:buFont typeface="Arial"/>
              <a:buChar char="•"/>
            </a:pPr>
            <a:r>
              <a:rPr lang="en-US" sz="2532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Secure funding and partnerships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950559" y="4038045"/>
            <a:ext cx="14678899" cy="1792063"/>
            <a:chOff x="0" y="0"/>
            <a:chExt cx="5250754" cy="6410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50754" cy="641035"/>
            </a:xfrm>
            <a:custGeom>
              <a:avLst/>
              <a:gdLst/>
              <a:ahLst/>
              <a:cxnLst/>
              <a:rect l="l" t="t" r="r" b="b"/>
              <a:pathLst>
                <a:path w="5250754" h="641035">
                  <a:moveTo>
                    <a:pt x="26898" y="0"/>
                  </a:moveTo>
                  <a:lnTo>
                    <a:pt x="5223856" y="0"/>
                  </a:lnTo>
                  <a:cubicBezTo>
                    <a:pt x="5238711" y="0"/>
                    <a:pt x="5250754" y="12043"/>
                    <a:pt x="5250754" y="26898"/>
                  </a:cubicBezTo>
                  <a:lnTo>
                    <a:pt x="5250754" y="614136"/>
                  </a:lnTo>
                  <a:cubicBezTo>
                    <a:pt x="5250754" y="621270"/>
                    <a:pt x="5247920" y="628112"/>
                    <a:pt x="5242876" y="633156"/>
                  </a:cubicBezTo>
                  <a:cubicBezTo>
                    <a:pt x="5237831" y="638201"/>
                    <a:pt x="5230990" y="641035"/>
                    <a:pt x="5223856" y="641035"/>
                  </a:cubicBezTo>
                  <a:lnTo>
                    <a:pt x="26898" y="641035"/>
                  </a:lnTo>
                  <a:cubicBezTo>
                    <a:pt x="12043" y="641035"/>
                    <a:pt x="0" y="628992"/>
                    <a:pt x="0" y="614136"/>
                  </a:cubicBezTo>
                  <a:lnTo>
                    <a:pt x="0" y="26898"/>
                  </a:lnTo>
                  <a:cubicBezTo>
                    <a:pt x="0" y="12043"/>
                    <a:pt x="12043" y="0"/>
                    <a:pt x="26898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5250754" cy="698185"/>
            </a:xfrm>
            <a:prstGeom prst="rect">
              <a:avLst/>
            </a:prstGeom>
          </p:spPr>
          <p:txBody>
            <a:bodyPr lIns="45943" tIns="45943" rIns="45943" bIns="4594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498683" y="4218115"/>
            <a:ext cx="2875598" cy="135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5"/>
              </a:lnSpc>
            </a:pPr>
            <a:r>
              <a:rPr lang="en-US" sz="2532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Phase 2: </a:t>
            </a:r>
          </a:p>
          <a:p>
            <a:pPr algn="ctr">
              <a:lnSpc>
                <a:spcPts val="3545"/>
              </a:lnSpc>
            </a:pPr>
            <a:r>
              <a:rPr lang="en-US" sz="2532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 &amp; Test </a:t>
            </a:r>
          </a:p>
          <a:p>
            <a:pPr algn="ctr">
              <a:lnSpc>
                <a:spcPts val="3545"/>
              </a:lnSpc>
            </a:pPr>
            <a:r>
              <a:rPr lang="en-US" sz="2532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(4-9 months)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950559" y="6088539"/>
            <a:ext cx="14678899" cy="1792063"/>
            <a:chOff x="0" y="0"/>
            <a:chExt cx="5250754" cy="6410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250754" cy="641035"/>
            </a:xfrm>
            <a:custGeom>
              <a:avLst/>
              <a:gdLst/>
              <a:ahLst/>
              <a:cxnLst/>
              <a:rect l="l" t="t" r="r" b="b"/>
              <a:pathLst>
                <a:path w="5250754" h="641035">
                  <a:moveTo>
                    <a:pt x="26898" y="0"/>
                  </a:moveTo>
                  <a:lnTo>
                    <a:pt x="5223856" y="0"/>
                  </a:lnTo>
                  <a:cubicBezTo>
                    <a:pt x="5238711" y="0"/>
                    <a:pt x="5250754" y="12043"/>
                    <a:pt x="5250754" y="26898"/>
                  </a:cubicBezTo>
                  <a:lnTo>
                    <a:pt x="5250754" y="614136"/>
                  </a:lnTo>
                  <a:cubicBezTo>
                    <a:pt x="5250754" y="621270"/>
                    <a:pt x="5247920" y="628112"/>
                    <a:pt x="5242876" y="633156"/>
                  </a:cubicBezTo>
                  <a:cubicBezTo>
                    <a:pt x="5237831" y="638201"/>
                    <a:pt x="5230990" y="641035"/>
                    <a:pt x="5223856" y="641035"/>
                  </a:cubicBezTo>
                  <a:lnTo>
                    <a:pt x="26898" y="641035"/>
                  </a:lnTo>
                  <a:cubicBezTo>
                    <a:pt x="12043" y="641035"/>
                    <a:pt x="0" y="628992"/>
                    <a:pt x="0" y="614136"/>
                  </a:cubicBezTo>
                  <a:lnTo>
                    <a:pt x="0" y="26898"/>
                  </a:lnTo>
                  <a:cubicBezTo>
                    <a:pt x="0" y="12043"/>
                    <a:pt x="12043" y="0"/>
                    <a:pt x="26898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5250754" cy="698185"/>
            </a:xfrm>
            <a:prstGeom prst="rect">
              <a:avLst/>
            </a:prstGeom>
          </p:spPr>
          <p:txBody>
            <a:bodyPr lIns="45943" tIns="45943" rIns="45943" bIns="4594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12665" y="6249560"/>
            <a:ext cx="10816793" cy="1903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725" lvl="1" indent="-273363" algn="l">
              <a:lnSpc>
                <a:spcPts val="3798"/>
              </a:lnSpc>
              <a:buFont typeface="Arial"/>
              <a:buChar char="•"/>
            </a:pPr>
            <a:r>
              <a:rPr lang="en-US" sz="2532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Limited rollout of new features in select zones</a:t>
            </a:r>
          </a:p>
          <a:p>
            <a:pPr marL="546725" lvl="1" indent="-273363" algn="l">
              <a:lnSpc>
                <a:spcPts val="3798"/>
              </a:lnSpc>
              <a:buFont typeface="Arial"/>
              <a:buChar char="•"/>
            </a:pPr>
            <a:r>
              <a:rPr lang="en-US" sz="2532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Marketing campaigns targeting early adopters</a:t>
            </a:r>
          </a:p>
          <a:p>
            <a:pPr marL="546725" lvl="1" indent="-273363" algn="l">
              <a:lnSpc>
                <a:spcPts val="3798"/>
              </a:lnSpc>
              <a:buFont typeface="Arial"/>
              <a:buChar char="•"/>
            </a:pPr>
            <a:r>
              <a:rPr lang="en-US" sz="2532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Monitor performance and gather feedback</a:t>
            </a:r>
          </a:p>
          <a:p>
            <a:pPr algn="l">
              <a:lnSpc>
                <a:spcPts val="3798"/>
              </a:lnSpc>
            </a:pPr>
            <a:endParaRPr lang="en-US" sz="2532">
              <a:solidFill>
                <a:srgbClr val="0E377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809646" y="4199065"/>
            <a:ext cx="10816793" cy="142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725" lvl="1" indent="-273363" algn="l">
              <a:lnSpc>
                <a:spcPts val="3798"/>
              </a:lnSpc>
              <a:buFont typeface="Arial"/>
              <a:buChar char="•"/>
            </a:pPr>
            <a:r>
              <a:rPr lang="en-US" sz="2532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App updates coded and tested</a:t>
            </a:r>
          </a:p>
          <a:p>
            <a:pPr marL="546725" lvl="1" indent="-273363" algn="l">
              <a:lnSpc>
                <a:spcPts val="3798"/>
              </a:lnSpc>
              <a:buFont typeface="Arial"/>
              <a:buChar char="•"/>
            </a:pPr>
            <a:r>
              <a:rPr lang="en-US" sz="2532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Infrastructure upgrades</a:t>
            </a:r>
          </a:p>
          <a:p>
            <a:pPr marL="546725" lvl="1" indent="-273363" algn="l">
              <a:lnSpc>
                <a:spcPts val="3798"/>
              </a:lnSpc>
              <a:buFont typeface="Arial"/>
              <a:buChar char="•"/>
            </a:pPr>
            <a:r>
              <a:rPr lang="en-US" sz="2532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Begin station electrification and fleet expansion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83621" y="6268610"/>
            <a:ext cx="2705722" cy="135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5"/>
              </a:lnSpc>
            </a:pPr>
            <a:r>
              <a:rPr lang="en-US" sz="2532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Phase 3: </a:t>
            </a:r>
          </a:p>
          <a:p>
            <a:pPr algn="ctr">
              <a:lnSpc>
                <a:spcPts val="3545"/>
              </a:lnSpc>
            </a:pPr>
            <a:r>
              <a:rPr lang="en-US" sz="2532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Soft Launch </a:t>
            </a:r>
          </a:p>
          <a:p>
            <a:pPr algn="ctr">
              <a:lnSpc>
                <a:spcPts val="3545"/>
              </a:lnSpc>
            </a:pPr>
            <a:r>
              <a:rPr lang="en-US" sz="2532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(10-12 months)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947540" y="8087347"/>
            <a:ext cx="14678899" cy="1792063"/>
            <a:chOff x="0" y="0"/>
            <a:chExt cx="5250754" cy="6410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250754" cy="641035"/>
            </a:xfrm>
            <a:custGeom>
              <a:avLst/>
              <a:gdLst/>
              <a:ahLst/>
              <a:cxnLst/>
              <a:rect l="l" t="t" r="r" b="b"/>
              <a:pathLst>
                <a:path w="5250754" h="641035">
                  <a:moveTo>
                    <a:pt x="26898" y="0"/>
                  </a:moveTo>
                  <a:lnTo>
                    <a:pt x="5223856" y="0"/>
                  </a:lnTo>
                  <a:cubicBezTo>
                    <a:pt x="5238711" y="0"/>
                    <a:pt x="5250754" y="12043"/>
                    <a:pt x="5250754" y="26898"/>
                  </a:cubicBezTo>
                  <a:lnTo>
                    <a:pt x="5250754" y="614136"/>
                  </a:lnTo>
                  <a:cubicBezTo>
                    <a:pt x="5250754" y="621270"/>
                    <a:pt x="5247920" y="628112"/>
                    <a:pt x="5242876" y="633156"/>
                  </a:cubicBezTo>
                  <a:cubicBezTo>
                    <a:pt x="5237831" y="638201"/>
                    <a:pt x="5230990" y="641035"/>
                    <a:pt x="5223856" y="641035"/>
                  </a:cubicBezTo>
                  <a:lnTo>
                    <a:pt x="26898" y="641035"/>
                  </a:lnTo>
                  <a:cubicBezTo>
                    <a:pt x="12043" y="641035"/>
                    <a:pt x="0" y="628992"/>
                    <a:pt x="0" y="614136"/>
                  </a:cubicBezTo>
                  <a:lnTo>
                    <a:pt x="0" y="26898"/>
                  </a:lnTo>
                  <a:cubicBezTo>
                    <a:pt x="0" y="12043"/>
                    <a:pt x="12043" y="0"/>
                    <a:pt x="26898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5250754" cy="698185"/>
            </a:xfrm>
            <a:prstGeom prst="rect">
              <a:avLst/>
            </a:prstGeom>
          </p:spPr>
          <p:txBody>
            <a:bodyPr lIns="45943" tIns="45943" rIns="45943" bIns="4594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063318" y="8267418"/>
            <a:ext cx="3746327" cy="135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5"/>
              </a:lnSpc>
            </a:pPr>
            <a:r>
              <a:rPr lang="en-US" sz="2532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Phase 4: </a:t>
            </a:r>
          </a:p>
          <a:p>
            <a:pPr algn="ctr">
              <a:lnSpc>
                <a:spcPts val="3545"/>
              </a:lnSpc>
            </a:pPr>
            <a:r>
              <a:rPr lang="en-US" sz="2532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Full Launch &amp; Scale </a:t>
            </a:r>
          </a:p>
          <a:p>
            <a:pPr algn="ctr">
              <a:lnSpc>
                <a:spcPts val="3545"/>
              </a:lnSpc>
            </a:pPr>
            <a:r>
              <a:rPr lang="en-US" sz="2532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(12-18 months)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812665" y="8267629"/>
            <a:ext cx="10816793" cy="1903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725" lvl="1" indent="-273363" algn="l">
              <a:lnSpc>
                <a:spcPts val="3798"/>
              </a:lnSpc>
              <a:buFont typeface="Arial"/>
              <a:buChar char="•"/>
            </a:pPr>
            <a:r>
              <a:rPr lang="en-US" sz="2532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City-wide deployment </a:t>
            </a:r>
          </a:p>
          <a:p>
            <a:pPr marL="546725" lvl="1" indent="-273363" algn="l">
              <a:lnSpc>
                <a:spcPts val="3798"/>
              </a:lnSpc>
              <a:buFont typeface="Arial"/>
              <a:buChar char="•"/>
            </a:pPr>
            <a:r>
              <a:rPr lang="en-US" sz="2532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Expansion of rewards program &amp; increased incentives</a:t>
            </a:r>
          </a:p>
          <a:p>
            <a:pPr marL="546725" lvl="1" indent="-273363" algn="l">
              <a:lnSpc>
                <a:spcPts val="3798"/>
              </a:lnSpc>
              <a:buFont typeface="Arial"/>
              <a:buChar char="•"/>
            </a:pPr>
            <a:r>
              <a:rPr lang="en-US" sz="2532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Optimization based on user engagement</a:t>
            </a:r>
          </a:p>
          <a:p>
            <a:pPr algn="l">
              <a:lnSpc>
                <a:spcPts val="3798"/>
              </a:lnSpc>
            </a:pPr>
            <a:endParaRPr lang="en-US" sz="2532">
              <a:solidFill>
                <a:srgbClr val="0E377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5788525"/>
            <a:ext cx="4803418" cy="3290662"/>
            <a:chOff x="0" y="0"/>
            <a:chExt cx="1553952" cy="10645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3952" cy="1064561"/>
            </a:xfrm>
            <a:custGeom>
              <a:avLst/>
              <a:gdLst/>
              <a:ahLst/>
              <a:cxnLst/>
              <a:rect l="l" t="t" r="r" b="b"/>
              <a:pathLst>
                <a:path w="1553952" h="1064561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982361"/>
                  </a:lnTo>
                  <a:cubicBezTo>
                    <a:pt x="1553952" y="1027759"/>
                    <a:pt x="1517150" y="1064561"/>
                    <a:pt x="1471752" y="1064561"/>
                  </a:cubicBezTo>
                  <a:lnTo>
                    <a:pt x="82199" y="1064561"/>
                  </a:lnTo>
                  <a:cubicBezTo>
                    <a:pt x="36802" y="1064561"/>
                    <a:pt x="0" y="1027759"/>
                    <a:pt x="0" y="982361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553952" cy="1121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13598" y="5788525"/>
            <a:ext cx="4803418" cy="3290662"/>
            <a:chOff x="0" y="0"/>
            <a:chExt cx="1553952" cy="10645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3952" cy="1064561"/>
            </a:xfrm>
            <a:custGeom>
              <a:avLst/>
              <a:gdLst/>
              <a:ahLst/>
              <a:cxnLst/>
              <a:rect l="l" t="t" r="r" b="b"/>
              <a:pathLst>
                <a:path w="1553952" h="1064561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982361"/>
                  </a:lnTo>
                  <a:cubicBezTo>
                    <a:pt x="1553952" y="1027759"/>
                    <a:pt x="1517150" y="1064561"/>
                    <a:pt x="1471752" y="1064561"/>
                  </a:cubicBezTo>
                  <a:lnTo>
                    <a:pt x="82199" y="1064561"/>
                  </a:lnTo>
                  <a:cubicBezTo>
                    <a:pt x="36802" y="1064561"/>
                    <a:pt x="0" y="1027759"/>
                    <a:pt x="0" y="982361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553952" cy="1121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46822" y="5788525"/>
            <a:ext cx="4803418" cy="3290662"/>
            <a:chOff x="0" y="0"/>
            <a:chExt cx="1553952" cy="10645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53952" cy="1064561"/>
            </a:xfrm>
            <a:custGeom>
              <a:avLst/>
              <a:gdLst/>
              <a:ahLst/>
              <a:cxnLst/>
              <a:rect l="l" t="t" r="r" b="b"/>
              <a:pathLst>
                <a:path w="1553952" h="1064561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982361"/>
                  </a:lnTo>
                  <a:cubicBezTo>
                    <a:pt x="1553952" y="1027759"/>
                    <a:pt x="1517150" y="1064561"/>
                    <a:pt x="1471752" y="1064561"/>
                  </a:cubicBezTo>
                  <a:lnTo>
                    <a:pt x="82199" y="1064561"/>
                  </a:lnTo>
                  <a:cubicBezTo>
                    <a:pt x="36802" y="1064561"/>
                    <a:pt x="0" y="1027759"/>
                    <a:pt x="0" y="982361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553952" cy="1121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948601" y="8888687"/>
            <a:ext cx="1024975" cy="1024975"/>
            <a:chOff x="0" y="0"/>
            <a:chExt cx="14840029" cy="14840029"/>
          </a:xfrm>
        </p:grpSpPr>
        <p:sp>
          <p:nvSpPr>
            <p:cNvPr id="13" name="Freeform 1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E37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030445" y="2674273"/>
            <a:ext cx="2799927" cy="279992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6752" r="-1675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348567" y="2616324"/>
            <a:ext cx="2799927" cy="279992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136" r="-251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689506" y="2747328"/>
            <a:ext cx="2799927" cy="279992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45092" r="-450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12319" y="1001612"/>
            <a:ext cx="16663362" cy="1360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6"/>
              </a:lnSpc>
            </a:pPr>
            <a:r>
              <a:rPr lang="en-US" sz="756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DEVELOPMENT &amp; PRODUCTS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3014" y="6271141"/>
            <a:ext cx="4654790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Rewards &amp; Re-Docking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5607" y="7019171"/>
            <a:ext cx="4949604" cy="159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3"/>
              </a:lnSpc>
            </a:pPr>
            <a:r>
              <a:rPr lang="en-US" sz="2988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Integrate rewards </a:t>
            </a:r>
          </a:p>
          <a:p>
            <a:pPr algn="ctr">
              <a:lnSpc>
                <a:spcPts val="4183"/>
              </a:lnSpc>
            </a:pPr>
            <a:r>
              <a:rPr lang="en-US" sz="2988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system within the </a:t>
            </a:r>
          </a:p>
          <a:p>
            <a:pPr algn="ctr">
              <a:lnSpc>
                <a:spcPts val="4183"/>
              </a:lnSpc>
            </a:pPr>
            <a:r>
              <a:rPr lang="en-US" sz="2988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Citi Bike app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092146" y="6023491"/>
            <a:ext cx="3994649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App Notification &amp; Optimization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46822" y="6041271"/>
            <a:ext cx="4816210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0E3774"/>
                </a:solidFill>
                <a:latin typeface="Poppins Bold"/>
                <a:ea typeface="Poppins Bold"/>
                <a:cs typeface="Poppins Bold"/>
                <a:sym typeface="Poppins Bold"/>
              </a:rPr>
              <a:t>Improved Distribution &amp; Maintenance Reduction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54037" y="7162799"/>
            <a:ext cx="4601780" cy="205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Fleet management logistics for redistribution of bikes </a:t>
            </a:r>
          </a:p>
          <a:p>
            <a:pPr algn="ctr">
              <a:lnSpc>
                <a:spcPts val="4060"/>
              </a:lnSpc>
            </a:pPr>
            <a:endParaRPr lang="en-US" sz="2900">
              <a:solidFill>
                <a:srgbClr val="0E377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742291" y="7162799"/>
            <a:ext cx="4803418" cy="205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E3774"/>
                </a:solidFill>
                <a:latin typeface="Poppins"/>
                <a:ea typeface="Poppins"/>
                <a:cs typeface="Poppins"/>
                <a:sym typeface="Poppins"/>
              </a:rPr>
              <a:t>GPS-based app guide users to less crowded docks </a:t>
            </a:r>
          </a:p>
          <a:p>
            <a:pPr algn="ctr">
              <a:lnSpc>
                <a:spcPts val="4059"/>
              </a:lnSpc>
            </a:pPr>
            <a:endParaRPr lang="en-US" sz="2899">
              <a:solidFill>
                <a:srgbClr val="0E377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7091194" y="9010910"/>
            <a:ext cx="1024975" cy="1024975"/>
            <a:chOff x="0" y="0"/>
            <a:chExt cx="14840029" cy="14840029"/>
          </a:xfrm>
        </p:grpSpPr>
        <p:sp>
          <p:nvSpPr>
            <p:cNvPr id="4" name="Freeform 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E37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34402" y="3478360"/>
            <a:ext cx="15619197" cy="5344900"/>
          </a:xfrm>
          <a:custGeom>
            <a:avLst/>
            <a:gdLst/>
            <a:ahLst/>
            <a:cxnLst/>
            <a:rect l="l" t="t" r="r" b="b"/>
            <a:pathLst>
              <a:path w="15619197" h="5344900">
                <a:moveTo>
                  <a:pt x="0" y="0"/>
                </a:moveTo>
                <a:lnTo>
                  <a:pt x="15619196" y="0"/>
                </a:lnTo>
                <a:lnTo>
                  <a:pt x="15619196" y="5344901"/>
                </a:lnTo>
                <a:lnTo>
                  <a:pt x="0" y="53449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58329" y="303006"/>
            <a:ext cx="14310695" cy="165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FINANCIAL INSIGHTS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8329" y="1802875"/>
            <a:ext cx="6341111" cy="992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51"/>
              </a:lnSpc>
            </a:pPr>
            <a:r>
              <a:rPr lang="en-US" sz="55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REVENUE ANALYSIS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1783811" y="4460674"/>
            <a:ext cx="2621865" cy="0"/>
          </a:xfrm>
          <a:prstGeom prst="line">
            <a:avLst/>
          </a:prstGeom>
          <a:ln w="66675" cap="flat">
            <a:solidFill>
              <a:srgbClr val="00DD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1783811" y="4460674"/>
            <a:ext cx="0" cy="2621865"/>
          </a:xfrm>
          <a:prstGeom prst="line">
            <a:avLst/>
          </a:prstGeom>
          <a:ln w="66675" cap="flat">
            <a:solidFill>
              <a:srgbClr val="00DD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14405675" y="4460674"/>
            <a:ext cx="0" cy="2621865"/>
          </a:xfrm>
          <a:prstGeom prst="line">
            <a:avLst/>
          </a:prstGeom>
          <a:ln w="66675" cap="flat">
            <a:solidFill>
              <a:srgbClr val="00DD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11783316" y="7049202"/>
            <a:ext cx="2621865" cy="0"/>
          </a:xfrm>
          <a:prstGeom prst="line">
            <a:avLst/>
          </a:prstGeom>
          <a:ln w="66675" cap="flat">
            <a:solidFill>
              <a:srgbClr val="00DD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flipH="1" flipV="1">
            <a:off x="11353181" y="3190865"/>
            <a:ext cx="785669" cy="1262834"/>
          </a:xfrm>
          <a:prstGeom prst="line">
            <a:avLst/>
          </a:prstGeom>
          <a:ln w="66675" cap="flat">
            <a:solidFill>
              <a:srgbClr val="00DD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8376478" y="2313884"/>
            <a:ext cx="2976703" cy="802527"/>
            <a:chOff x="0" y="0"/>
            <a:chExt cx="962992" cy="2596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62992" cy="259625"/>
            </a:xfrm>
            <a:custGeom>
              <a:avLst/>
              <a:gdLst/>
              <a:ahLst/>
              <a:cxnLst/>
              <a:rect l="l" t="t" r="r" b="b"/>
              <a:pathLst>
                <a:path w="962992" h="259625">
                  <a:moveTo>
                    <a:pt x="129813" y="0"/>
                  </a:moveTo>
                  <a:lnTo>
                    <a:pt x="833179" y="0"/>
                  </a:lnTo>
                  <a:cubicBezTo>
                    <a:pt x="904873" y="0"/>
                    <a:pt x="962992" y="58119"/>
                    <a:pt x="962992" y="129813"/>
                  </a:cubicBezTo>
                  <a:lnTo>
                    <a:pt x="962992" y="129813"/>
                  </a:lnTo>
                  <a:cubicBezTo>
                    <a:pt x="962992" y="201506"/>
                    <a:pt x="904873" y="259625"/>
                    <a:pt x="833179" y="259625"/>
                  </a:cubicBezTo>
                  <a:lnTo>
                    <a:pt x="129813" y="259625"/>
                  </a:lnTo>
                  <a:cubicBezTo>
                    <a:pt x="58119" y="259625"/>
                    <a:pt x="0" y="201506"/>
                    <a:pt x="0" y="129813"/>
                  </a:cubicBezTo>
                  <a:lnTo>
                    <a:pt x="0" y="129813"/>
                  </a:lnTo>
                  <a:cubicBezTo>
                    <a:pt x="0" y="58119"/>
                    <a:pt x="58119" y="0"/>
                    <a:pt x="12981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962992" cy="326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E3774">
                      <a:alpha val="7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High YoY Growth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11783316" y="7082539"/>
            <a:ext cx="494" cy="401492"/>
          </a:xfrm>
          <a:prstGeom prst="line">
            <a:avLst/>
          </a:prstGeom>
          <a:ln w="66675" cap="flat">
            <a:solidFill>
              <a:srgbClr val="E339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14405428" y="7082580"/>
            <a:ext cx="494" cy="401492"/>
          </a:xfrm>
          <a:prstGeom prst="line">
            <a:avLst/>
          </a:prstGeom>
          <a:ln w="66675" cap="flat">
            <a:solidFill>
              <a:srgbClr val="E339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11816654" y="7484072"/>
            <a:ext cx="2621865" cy="0"/>
          </a:xfrm>
          <a:prstGeom prst="line">
            <a:avLst/>
          </a:prstGeom>
          <a:ln w="66675" cap="flat">
            <a:solidFill>
              <a:srgbClr val="E339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11784058" y="7115918"/>
            <a:ext cx="2621865" cy="0"/>
          </a:xfrm>
          <a:prstGeom prst="line">
            <a:avLst/>
          </a:prstGeom>
          <a:ln w="66675" cap="flat">
            <a:solidFill>
              <a:srgbClr val="E339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12436403" y="7488869"/>
            <a:ext cx="632718" cy="1522041"/>
          </a:xfrm>
          <a:prstGeom prst="line">
            <a:avLst/>
          </a:prstGeom>
          <a:ln w="66675" cap="flat">
            <a:solidFill>
              <a:srgbClr val="E3392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2916830" y="9191394"/>
            <a:ext cx="2976703" cy="802527"/>
            <a:chOff x="0" y="0"/>
            <a:chExt cx="962992" cy="25962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62992" cy="259625"/>
            </a:xfrm>
            <a:custGeom>
              <a:avLst/>
              <a:gdLst/>
              <a:ahLst/>
              <a:cxnLst/>
              <a:rect l="l" t="t" r="r" b="b"/>
              <a:pathLst>
                <a:path w="962992" h="259625">
                  <a:moveTo>
                    <a:pt x="129813" y="0"/>
                  </a:moveTo>
                  <a:lnTo>
                    <a:pt x="833179" y="0"/>
                  </a:lnTo>
                  <a:cubicBezTo>
                    <a:pt x="904873" y="0"/>
                    <a:pt x="962992" y="58119"/>
                    <a:pt x="962992" y="129813"/>
                  </a:cubicBezTo>
                  <a:lnTo>
                    <a:pt x="962992" y="129813"/>
                  </a:lnTo>
                  <a:cubicBezTo>
                    <a:pt x="962992" y="201506"/>
                    <a:pt x="904873" y="259625"/>
                    <a:pt x="833179" y="259625"/>
                  </a:cubicBezTo>
                  <a:lnTo>
                    <a:pt x="129813" y="259625"/>
                  </a:lnTo>
                  <a:cubicBezTo>
                    <a:pt x="58119" y="259625"/>
                    <a:pt x="0" y="201506"/>
                    <a:pt x="0" y="129813"/>
                  </a:cubicBezTo>
                  <a:lnTo>
                    <a:pt x="0" y="129813"/>
                  </a:lnTo>
                  <a:cubicBezTo>
                    <a:pt x="0" y="58119"/>
                    <a:pt x="58119" y="0"/>
                    <a:pt x="12981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962992" cy="326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E3774">
                      <a:alpha val="74902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Lowest YoY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640</Words>
  <Application>Microsoft Macintosh PowerPoint</Application>
  <PresentationFormat>Custom</PresentationFormat>
  <Paragraphs>132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Poppins Bold</vt:lpstr>
      <vt:lpstr>Poppins Italics</vt:lpstr>
      <vt:lpstr>Calibri</vt:lpstr>
      <vt:lpstr>Poppins Bold Italics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 Bike</dc:title>
  <cp:lastModifiedBy>Keya Patel</cp:lastModifiedBy>
  <cp:revision>3</cp:revision>
  <dcterms:created xsi:type="dcterms:W3CDTF">2006-08-16T00:00:00Z</dcterms:created>
  <dcterms:modified xsi:type="dcterms:W3CDTF">2025-06-24T07:10:19Z</dcterms:modified>
  <dc:identifier>DAGjXZMs-t4</dc:identifier>
</cp:coreProperties>
</file>